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3" r:id="rId5"/>
    <p:sldId id="294" r:id="rId6"/>
    <p:sldId id="298" r:id="rId7"/>
    <p:sldId id="296" r:id="rId8"/>
    <p:sldId id="295" r:id="rId9"/>
    <p:sldId id="297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1CB3C-7F92-4606-B2A0-4CD4C96F7433}" v="14" dt="2024-03-18T11:58:47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69E82D-9905-2EC1-AE35-D80F860B3F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FA1"/>
          </a:solidFill>
          <a:ln>
            <a:solidFill>
              <a:srgbClr val="514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B1F53-2268-F4E9-E0E4-D0A18B690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4832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4D890-10BD-C9C5-F2A9-535B144DF7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A24D"/>
          </a:solidFill>
          <a:ln>
            <a:solidFill>
              <a:srgbClr val="38A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6A0D6-53F5-A638-69E5-7284192E71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4832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8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2875E8-DC54-9E46-84A6-FEDFAE6B0B5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0E83D-D708-AAF3-ECAC-D4F4F8674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6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Imag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8A24D"/>
          </a:solidFill>
          <a:ln>
            <a:solidFill>
              <a:srgbClr val="38A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CCB14B-EC9A-DBFE-1269-3D83803A085A}"/>
              </a:ext>
            </a:extLst>
          </p:cNvPr>
          <p:cNvSpPr txBox="1">
            <a:spLocks/>
          </p:cNvSpPr>
          <p:nvPr userDrawn="1"/>
        </p:nvSpPr>
        <p:spPr>
          <a:xfrm>
            <a:off x="6660259" y="1122363"/>
            <a:ext cx="5102522" cy="504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</a:t>
            </a:r>
          </a:p>
          <a:p>
            <a:r>
              <a:rPr lang="en-GB" dirty="0"/>
              <a:t>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9352DB-3D33-3343-C15F-F13656265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4207" y="1095189"/>
            <a:ext cx="5254625" cy="1539727"/>
          </a:xfr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rgbClr val="38A2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1DAC0C-B492-54BD-06D7-017FC2AEC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950" y="2791325"/>
            <a:ext cx="5254625" cy="337134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9F457-4984-D31F-74F5-CA9BE339F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0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2701D-570F-1556-D450-EB5CE1E9F7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3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84BF5-F345-5773-D14B-1579C7007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4832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Imag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FECC4-0C89-7C5A-3BC2-79C01BB2CB8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3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2875E8-DC54-9E46-84A6-FEDFAE6B0B5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D581E-4606-C1C2-2B4C-4A9A5B6D4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Imag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1383C"/>
          </a:solidFill>
          <a:ln>
            <a:solidFill>
              <a:srgbClr val="E1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CCB14B-EC9A-DBFE-1269-3D83803A085A}"/>
              </a:ext>
            </a:extLst>
          </p:cNvPr>
          <p:cNvSpPr txBox="1">
            <a:spLocks/>
          </p:cNvSpPr>
          <p:nvPr userDrawn="1"/>
        </p:nvSpPr>
        <p:spPr>
          <a:xfrm>
            <a:off x="6660259" y="1122363"/>
            <a:ext cx="5102522" cy="504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</a:t>
            </a:r>
          </a:p>
          <a:p>
            <a:r>
              <a:rPr lang="en-GB" dirty="0"/>
              <a:t>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9352DB-3D33-3343-C15F-F13656265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4207" y="1095189"/>
            <a:ext cx="5254625" cy="1539727"/>
          </a:xfr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rgbClr val="E1383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1DAC0C-B492-54BD-06D7-017FC2AEC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950" y="2791325"/>
            <a:ext cx="5254625" cy="337134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8C395-9BBF-75F2-44D6-F3C229B45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6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849" y="1681163"/>
            <a:ext cx="519356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849" y="2505075"/>
            <a:ext cx="5201532" cy="315201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1577" y="1681163"/>
            <a:ext cx="52191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1577" y="2505075"/>
            <a:ext cx="5227148" cy="315201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AD2E0-63EB-864C-B608-0C502203921D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E35D7207-6B4F-054D-B576-D4065504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4B24A3-3A7B-CB44-A9D3-D9483D231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C472682-1029-3142-AA4B-4FCAE962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49" y="256837"/>
            <a:ext cx="10682876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0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849" y="1681163"/>
            <a:ext cx="321227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849" y="2505075"/>
            <a:ext cx="3217205" cy="315201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AD2E0-63EB-864C-B608-0C502203921D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E35D7207-6B4F-054D-B576-D4065504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4B24A3-3A7B-CB44-A9D3-D9483D231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C472682-1029-3142-AA4B-4FCAE962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49" y="256837"/>
            <a:ext cx="10682876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D0AC5B-753A-694A-869F-F648BF50114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33756" y="1715781"/>
            <a:ext cx="321227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6150ACC-57B3-9E41-BCF8-B633E4EAC4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3756" y="2539693"/>
            <a:ext cx="3217205" cy="315201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10EA26-F246-154D-8CD4-97E640BC15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71520" y="1681163"/>
            <a:ext cx="321227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F2A6E15-9495-F44D-AA80-0A29B3FB990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71520" y="2505075"/>
            <a:ext cx="3217205" cy="315201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3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849" y="1840221"/>
            <a:ext cx="3217205" cy="38168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AD2E0-63EB-864C-B608-0C502203921D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E35D7207-6B4F-054D-B576-D4065504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4B24A3-3A7B-CB44-A9D3-D9483D231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C472682-1029-3142-AA4B-4FCAE962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49" y="256837"/>
            <a:ext cx="10682876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6150ACC-57B3-9E41-BCF8-B633E4EAC4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3756" y="1874839"/>
            <a:ext cx="3217205" cy="38168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66CF29B-7B4A-1443-8EBA-611D350F1B8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61663" y="1874839"/>
            <a:ext cx="3217205" cy="38168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90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344" y="1825625"/>
            <a:ext cx="3968496" cy="38611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599" y="1825625"/>
            <a:ext cx="6207125" cy="38611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3CD0D2-E490-CC49-90A9-A3DAE908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48" y="256837"/>
            <a:ext cx="10682875" cy="1325563"/>
          </a:xfrm>
        </p:spPr>
        <p:txBody>
          <a:bodyPr/>
          <a:lstStyle>
            <a:lvl1pPr>
              <a:defRPr b="1">
                <a:solidFill>
                  <a:srgbClr val="00000E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1B633-1E5E-F848-B9A9-A810869A092E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8FB1A27-5CB5-A647-B205-D6B411B5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CBEDAC-8084-A246-A1EE-A5A6E1782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51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2875E8-DC54-9E46-84A6-FEDFAE6B0B5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52571-39DD-0EF3-7BF7-F647B1E45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706A98-23EE-DE47-8090-D958281CB27C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49" y="256837"/>
            <a:ext cx="10515600" cy="1325563"/>
          </a:xfrm>
        </p:spPr>
        <p:txBody>
          <a:bodyPr/>
          <a:lstStyle>
            <a:lvl1pPr>
              <a:defRPr b="1">
                <a:solidFill>
                  <a:srgbClr val="00000E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975B-AEE5-E746-B6FA-2ED0B34B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706A98-23EE-DE47-8090-D958281CB27C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49" y="256837"/>
            <a:ext cx="10515600" cy="1325563"/>
          </a:xfrm>
        </p:spPr>
        <p:txBody>
          <a:bodyPr/>
          <a:lstStyle>
            <a:lvl1pPr>
              <a:defRPr b="1">
                <a:solidFill>
                  <a:srgbClr val="00000E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975B-AEE5-E746-B6FA-2ED0B34B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9097F3-8BB7-DC4A-8F89-7D823A27B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848" y="1874837"/>
            <a:ext cx="10515599" cy="381873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023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6E7735-B9F5-5D4C-8145-196760F807DB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45AE326-5B79-3C4D-B4E2-2AAF038B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4052CE-2C55-794D-A1DD-F7047ED2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8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/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35F93-09A7-074A-A758-16DD8A26C6D4}"/>
              </a:ext>
            </a:extLst>
          </p:cNvPr>
          <p:cNvSpPr/>
          <p:nvPr userDrawn="1"/>
        </p:nvSpPr>
        <p:spPr>
          <a:xfrm>
            <a:off x="9605" y="0"/>
            <a:ext cx="4583875" cy="6858000"/>
          </a:xfrm>
          <a:prstGeom prst="rect">
            <a:avLst/>
          </a:prstGeom>
          <a:solidFill>
            <a:srgbClr val="51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018556" cy="1600200"/>
          </a:xfrm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Data Slide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32560"/>
            <a:ext cx="3018556" cy="36364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591856B-BE58-CB4C-855C-9297C124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8987A96-13B1-55EC-CE05-EACA246CE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2038" y="457200"/>
            <a:ext cx="7002462" cy="54117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514FA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FC2C8-22C7-4C8D-FC95-6C4D4E162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1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/ Right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35F93-09A7-074A-A758-16DD8A26C6D4}"/>
              </a:ext>
            </a:extLst>
          </p:cNvPr>
          <p:cNvSpPr/>
          <p:nvPr userDrawn="1"/>
        </p:nvSpPr>
        <p:spPr>
          <a:xfrm>
            <a:off x="0" y="0"/>
            <a:ext cx="4583875" cy="6858000"/>
          </a:xfrm>
          <a:prstGeom prst="rect">
            <a:avLst/>
          </a:prstGeom>
          <a:solidFill>
            <a:srgbClr val="F59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018556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Data Slide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32560"/>
            <a:ext cx="3018556" cy="36364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DC63421-201F-044D-83E9-58CC4075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55DF83-FB43-5514-6D37-263D1B3B6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2038" y="457200"/>
            <a:ext cx="7002462" cy="54117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5971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E0869-0DBA-1582-84D8-12611724D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3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/ Right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35F93-09A7-074A-A758-16DD8A26C6D4}"/>
              </a:ext>
            </a:extLst>
          </p:cNvPr>
          <p:cNvSpPr/>
          <p:nvPr userDrawn="1"/>
        </p:nvSpPr>
        <p:spPr>
          <a:xfrm>
            <a:off x="0" y="0"/>
            <a:ext cx="4583875" cy="6858000"/>
          </a:xfrm>
          <a:prstGeom prst="rect">
            <a:avLst/>
          </a:prstGeom>
          <a:solidFill>
            <a:srgbClr val="E0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018556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Data Slide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32560"/>
            <a:ext cx="3018556" cy="36364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873661C-C92A-634F-854A-6ED889D6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08A1DE6-3276-5852-91AD-38D20F7485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2038" y="457200"/>
            <a:ext cx="7002462" cy="54117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0309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63F77-0F91-BAAC-1812-47846F3FB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98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/ Right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35F93-09A7-074A-A758-16DD8A26C6D4}"/>
              </a:ext>
            </a:extLst>
          </p:cNvPr>
          <p:cNvSpPr/>
          <p:nvPr userDrawn="1"/>
        </p:nvSpPr>
        <p:spPr>
          <a:xfrm>
            <a:off x="0" y="0"/>
            <a:ext cx="4583875" cy="6858000"/>
          </a:xfrm>
          <a:prstGeom prst="rect">
            <a:avLst/>
          </a:prstGeom>
          <a:solidFill>
            <a:srgbClr val="38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018556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Data Slide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32560"/>
            <a:ext cx="3018556" cy="363642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29CC36A-CE09-4E49-AD5F-43C8B509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C54F3-B5D3-9BD1-A2D5-645F7FAC4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2038" y="457200"/>
            <a:ext cx="7002462" cy="54117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A2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494C6-E5FB-FE81-55FB-66956F21B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07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ext /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8685E4-E859-EC46-823A-884AD2884509}"/>
              </a:ext>
            </a:extLst>
          </p:cNvPr>
          <p:cNvSpPr/>
          <p:nvPr userDrawn="1"/>
        </p:nvSpPr>
        <p:spPr>
          <a:xfrm>
            <a:off x="0" y="5943600"/>
            <a:ext cx="6096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6B2682-BC26-4342-98A7-D9CB16B36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Left Text /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244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5244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6B2682-BC26-4342-98A7-D9CB16B36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692" y="6163293"/>
            <a:ext cx="3018549" cy="5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8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ext /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12E80-B703-0FC9-9833-4A422F1D0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3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Imag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51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CCB14B-EC9A-DBFE-1269-3D83803A085A}"/>
              </a:ext>
            </a:extLst>
          </p:cNvPr>
          <p:cNvSpPr txBox="1">
            <a:spLocks/>
          </p:cNvSpPr>
          <p:nvPr userDrawn="1"/>
        </p:nvSpPr>
        <p:spPr>
          <a:xfrm>
            <a:off x="6660259" y="1122363"/>
            <a:ext cx="5102522" cy="504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</a:t>
            </a:r>
          </a:p>
          <a:p>
            <a:r>
              <a:rPr lang="en-GB" dirty="0"/>
              <a:t>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9352DB-3D33-3343-C15F-F13656265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4207" y="1095189"/>
            <a:ext cx="5254625" cy="1539727"/>
          </a:xfr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rgbClr val="514FA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1DAC0C-B492-54BD-06D7-017FC2AEC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950" y="2791325"/>
            <a:ext cx="5254625" cy="337134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14E85-E8DF-8BC9-ADE1-516BB013C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DFAB71-8449-838F-F2E3-262B661B04D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E4FAB-67AE-8F65-C437-B65BDCF8C492}"/>
              </a:ext>
            </a:extLst>
          </p:cNvPr>
          <p:cNvSpPr txBox="1"/>
          <p:nvPr userDrawn="1"/>
        </p:nvSpPr>
        <p:spPr>
          <a:xfrm>
            <a:off x="4683244" y="-133055"/>
            <a:ext cx="70684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00" b="1" i="0" dirty="0">
                <a:solidFill>
                  <a:srgbClr val="E03091"/>
                </a:solidFill>
                <a:latin typeface="Metropolis" pitchFamily="2" charset="77"/>
              </a:rPr>
              <a:t>Fairer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DFA8D-E7A7-8634-6D49-962146743FE1}"/>
              </a:ext>
            </a:extLst>
          </p:cNvPr>
          <p:cNvSpPr txBox="1"/>
          <p:nvPr userDrawn="1"/>
        </p:nvSpPr>
        <p:spPr>
          <a:xfrm>
            <a:off x="4695770" y="1221136"/>
            <a:ext cx="70684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00" b="1" i="0" dirty="0">
                <a:solidFill>
                  <a:srgbClr val="3FAAEC"/>
                </a:solidFill>
                <a:latin typeface="Metropolis" pitchFamily="2" charset="77"/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04278-1D13-A059-11F7-F964CAA65F28}"/>
              </a:ext>
            </a:extLst>
          </p:cNvPr>
          <p:cNvSpPr txBox="1"/>
          <p:nvPr userDrawn="1"/>
        </p:nvSpPr>
        <p:spPr>
          <a:xfrm>
            <a:off x="4683244" y="2590383"/>
            <a:ext cx="70684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00" b="1" i="0" dirty="0">
                <a:solidFill>
                  <a:srgbClr val="CADA30"/>
                </a:solidFill>
                <a:latin typeface="Metropolis" pitchFamily="2" charset="77"/>
              </a:rPr>
              <a:t>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E6006-3AAA-E2B8-E916-2BDA38C7A87C}"/>
              </a:ext>
            </a:extLst>
          </p:cNvPr>
          <p:cNvSpPr txBox="1"/>
          <p:nvPr userDrawn="1"/>
        </p:nvSpPr>
        <p:spPr>
          <a:xfrm>
            <a:off x="4695770" y="3945473"/>
            <a:ext cx="76054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00" b="1" i="0" dirty="0">
                <a:solidFill>
                  <a:srgbClr val="F59718"/>
                </a:solidFill>
                <a:latin typeface="Metropolis" pitchFamily="2" charset="77"/>
              </a:rPr>
              <a:t>Connected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524B-1FE9-78E9-A00B-9AB22BC1940A}"/>
              </a:ext>
            </a:extLst>
          </p:cNvPr>
          <p:cNvSpPr txBox="1"/>
          <p:nvPr userDrawn="1"/>
        </p:nvSpPr>
        <p:spPr>
          <a:xfrm>
            <a:off x="4745873" y="5271320"/>
            <a:ext cx="76054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00" b="1" i="0" dirty="0">
                <a:solidFill>
                  <a:srgbClr val="514FA1"/>
                </a:solidFill>
                <a:latin typeface="Metropolis" pitchFamily="2" charset="77"/>
              </a:rPr>
              <a:t>Vibrant</a:t>
            </a:r>
          </a:p>
        </p:txBody>
      </p:sp>
    </p:spTree>
    <p:extLst>
      <p:ext uri="{BB962C8B-B14F-4D97-AF65-F5344CB8AC3E}">
        <p14:creationId xmlns:p14="http://schemas.microsoft.com/office/powerpoint/2010/main" val="87664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D1F6FD5C-2E08-0149-8A2B-0185204D9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419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706A98-23EE-DE47-8090-D958281CB27C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975B-AEE5-E746-B6FA-2ED0B34B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7CFFA5-0149-D668-9E08-BC6B61FCB441}"/>
              </a:ext>
            </a:extLst>
          </p:cNvPr>
          <p:cNvSpPr/>
          <p:nvPr userDrawn="1"/>
        </p:nvSpPr>
        <p:spPr>
          <a:xfrm>
            <a:off x="0" y="-8838"/>
            <a:ext cx="12192000" cy="1239453"/>
          </a:xfrm>
          <a:prstGeom prst="rect">
            <a:avLst/>
          </a:prstGeom>
          <a:solidFill>
            <a:srgbClr val="9A2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06" y="-4419"/>
            <a:ext cx="10307050" cy="1239454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66E80AB-39C4-3599-B380-2258AFEAE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5316" y="-57825"/>
            <a:ext cx="1371600" cy="13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4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6FD5C-2E08-0149-8A2B-0185204D9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706A98-23EE-DE47-8090-D958281CB27C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975B-AEE5-E746-B6FA-2ED0B34B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DF2FFD-E01A-7764-F402-C420FB15962F}"/>
              </a:ext>
            </a:extLst>
          </p:cNvPr>
          <p:cNvSpPr/>
          <p:nvPr userDrawn="1"/>
        </p:nvSpPr>
        <p:spPr>
          <a:xfrm>
            <a:off x="0" y="-4419"/>
            <a:ext cx="12192000" cy="1239453"/>
          </a:xfrm>
          <a:prstGeom prst="rect">
            <a:avLst/>
          </a:prstGeom>
          <a:solidFill>
            <a:srgbClr val="3FA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06" y="-4419"/>
            <a:ext cx="10307050" cy="1239454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00253E5-2922-E8BA-70C5-3A64EF9FED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987" y="-37077"/>
            <a:ext cx="1354781" cy="13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6FD5C-2E08-0149-8A2B-0185204D9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706A98-23EE-DE47-8090-D958281CB27C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975B-AEE5-E746-B6FA-2ED0B34B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BAB81C-EE87-D964-28DB-4A4597D52250}"/>
              </a:ext>
            </a:extLst>
          </p:cNvPr>
          <p:cNvSpPr/>
          <p:nvPr userDrawn="1"/>
        </p:nvSpPr>
        <p:spPr>
          <a:xfrm>
            <a:off x="0" y="-4419"/>
            <a:ext cx="12192000" cy="1239453"/>
          </a:xfrm>
          <a:prstGeom prst="rect">
            <a:avLst/>
          </a:prstGeom>
          <a:solidFill>
            <a:srgbClr val="CA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06" y="-4419"/>
            <a:ext cx="10307050" cy="1239454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E14BEA-DFA1-2F81-4201-938B46C332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658" y="-69735"/>
            <a:ext cx="1355271" cy="13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0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6FD5C-2E08-0149-8A2B-0185204D9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706A98-23EE-DE47-8090-D958281CB27C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975B-AEE5-E746-B6FA-2ED0B34B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15F235-67A8-CC3D-FDEF-441806C9245A}"/>
              </a:ext>
            </a:extLst>
          </p:cNvPr>
          <p:cNvSpPr/>
          <p:nvPr userDrawn="1"/>
        </p:nvSpPr>
        <p:spPr>
          <a:xfrm>
            <a:off x="0" y="-4419"/>
            <a:ext cx="12192000" cy="1239453"/>
          </a:xfrm>
          <a:prstGeom prst="rect">
            <a:avLst/>
          </a:prstGeom>
          <a:solidFill>
            <a:srgbClr val="F59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06" y="-4419"/>
            <a:ext cx="10307050" cy="1239454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7659713-BA3D-E452-E4E4-27E9574EA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7255"/>
            <a:ext cx="1234978" cy="12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6FD5C-2E08-0149-8A2B-0185204D9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706A98-23EE-DE47-8090-D958281CB27C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9D9D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975B-AEE5-E746-B6FA-2ED0B34B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11" y="6236038"/>
            <a:ext cx="4103214" cy="365125"/>
          </a:xfrm>
        </p:spPr>
        <p:txBody>
          <a:bodyPr/>
          <a:lstStyle>
            <a:lvl1pPr algn="r">
              <a:defRPr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57C11-3CA9-CB48-A968-510A56EFB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689" y="6163293"/>
            <a:ext cx="3018555" cy="505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5A4BB4-FB79-87C8-7A6D-8E09606EA538}"/>
              </a:ext>
            </a:extLst>
          </p:cNvPr>
          <p:cNvSpPr/>
          <p:nvPr userDrawn="1"/>
        </p:nvSpPr>
        <p:spPr>
          <a:xfrm>
            <a:off x="0" y="-9431"/>
            <a:ext cx="12192000" cy="1239453"/>
          </a:xfrm>
          <a:prstGeom prst="rect">
            <a:avLst/>
          </a:prstGeom>
          <a:solidFill>
            <a:srgbClr val="E138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F74DE2A-B480-D731-8814-01C63441C4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6440"/>
            <a:ext cx="1255361" cy="1259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06" y="-4419"/>
            <a:ext cx="10307050" cy="1239454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2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6">
          <p15:clr>
            <a:srgbClr val="FBAE40"/>
          </p15:clr>
        </p15:guide>
        <p15:guide id="4" pos="7174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orient="horz" pos="4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407D7-CF33-5172-BBA3-482590895C50}"/>
              </a:ext>
            </a:extLst>
          </p:cNvPr>
          <p:cNvSpPr/>
          <p:nvPr userDrawn="1"/>
        </p:nvSpPr>
        <p:spPr>
          <a:xfrm>
            <a:off x="0" y="0"/>
            <a:ext cx="12206213" cy="6858000"/>
          </a:xfrm>
          <a:prstGeom prst="rect">
            <a:avLst/>
          </a:prstGeom>
          <a:solidFill>
            <a:srgbClr val="E0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C80FE-B223-6706-EF90-995D0637DF63}"/>
              </a:ext>
            </a:extLst>
          </p:cNvPr>
          <p:cNvSpPr txBox="1"/>
          <p:nvPr userDrawn="1"/>
        </p:nvSpPr>
        <p:spPr>
          <a:xfrm>
            <a:off x="675476" y="-30512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166B-F152-FF07-D012-4EF9D71291B7}"/>
              </a:ext>
            </a:extLst>
          </p:cNvPr>
          <p:cNvSpPr txBox="1"/>
          <p:nvPr userDrawn="1"/>
        </p:nvSpPr>
        <p:spPr>
          <a:xfrm>
            <a:off x="684382" y="740650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F254-13D7-1046-D5D9-C449ECAFF79D}"/>
              </a:ext>
            </a:extLst>
          </p:cNvPr>
          <p:cNvSpPr txBox="1"/>
          <p:nvPr userDrawn="1"/>
        </p:nvSpPr>
        <p:spPr>
          <a:xfrm>
            <a:off x="707443" y="183442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tx1"/>
                </a:solidFill>
                <a:latin typeface="Metropolis Extra Bold" pitchFamily="2" charset="77"/>
              </a:rPr>
              <a:t>This is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9F1FA-289F-11A3-83E0-C9D6847BDAF1}"/>
              </a:ext>
            </a:extLst>
          </p:cNvPr>
          <p:cNvSpPr txBox="1"/>
          <p:nvPr userDrawn="1"/>
        </p:nvSpPr>
        <p:spPr>
          <a:xfrm>
            <a:off x="664911" y="282883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EB232-12D4-C01D-B381-B84FF222986D}"/>
              </a:ext>
            </a:extLst>
          </p:cNvPr>
          <p:cNvSpPr txBox="1"/>
          <p:nvPr userDrawn="1"/>
        </p:nvSpPr>
        <p:spPr>
          <a:xfrm>
            <a:off x="664911" y="3889491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Connected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004A-C6DF-A8FA-16D6-F3C5ED98672B}"/>
              </a:ext>
            </a:extLst>
          </p:cNvPr>
          <p:cNvSpPr txBox="1"/>
          <p:nvPr userDrawn="1"/>
        </p:nvSpPr>
        <p:spPr>
          <a:xfrm>
            <a:off x="697063" y="4931832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Vibrant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75037-B4C6-5FD7-A1CF-0447FC2B5480}"/>
              </a:ext>
            </a:extLst>
          </p:cNvPr>
          <p:cNvSpPr txBox="1"/>
          <p:nvPr userDrawn="1"/>
        </p:nvSpPr>
        <p:spPr>
          <a:xfrm>
            <a:off x="675797" y="596886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049E01-E347-07C0-B5FD-C47B4EE38D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67944" y="3048294"/>
            <a:ext cx="3884216" cy="7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407D7-CF33-5172-BBA3-482590895C50}"/>
              </a:ext>
            </a:extLst>
          </p:cNvPr>
          <p:cNvSpPr/>
          <p:nvPr userDrawn="1"/>
        </p:nvSpPr>
        <p:spPr>
          <a:xfrm>
            <a:off x="-84221" y="0"/>
            <a:ext cx="12290433" cy="6858000"/>
          </a:xfrm>
          <a:prstGeom prst="rect">
            <a:avLst/>
          </a:prstGeom>
          <a:solidFill>
            <a:srgbClr val="3FA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C80FE-B223-6706-EF90-995D0637DF63}"/>
              </a:ext>
            </a:extLst>
          </p:cNvPr>
          <p:cNvSpPr txBox="1"/>
          <p:nvPr userDrawn="1"/>
        </p:nvSpPr>
        <p:spPr>
          <a:xfrm>
            <a:off x="661321" y="-285401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184AA2"/>
                </a:solidFill>
                <a:latin typeface="Metropolis Extra Bold" pitchFamily="2" charset="77"/>
              </a:rPr>
              <a:t>Fairer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166B-F152-FF07-D012-4EF9D71291B7}"/>
              </a:ext>
            </a:extLst>
          </p:cNvPr>
          <p:cNvSpPr txBox="1"/>
          <p:nvPr userDrawn="1"/>
        </p:nvSpPr>
        <p:spPr>
          <a:xfrm>
            <a:off x="684382" y="740650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184AA2"/>
                </a:solidFill>
                <a:latin typeface="Metropolis Extra Bold" pitchFamily="2" charset="77"/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F254-13D7-1046-D5D9-C449ECAFF79D}"/>
              </a:ext>
            </a:extLst>
          </p:cNvPr>
          <p:cNvSpPr txBox="1"/>
          <p:nvPr userDrawn="1"/>
        </p:nvSpPr>
        <p:spPr>
          <a:xfrm>
            <a:off x="707443" y="183442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This is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9F1FA-289F-11A3-83E0-C9D6847BDAF1}"/>
              </a:ext>
            </a:extLst>
          </p:cNvPr>
          <p:cNvSpPr txBox="1"/>
          <p:nvPr userDrawn="1"/>
        </p:nvSpPr>
        <p:spPr>
          <a:xfrm>
            <a:off x="664911" y="282883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184AA2"/>
                </a:solidFill>
                <a:latin typeface="Metropolis Extra Bold" pitchFamily="2" charset="77"/>
              </a:rPr>
              <a:t>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EB232-12D4-C01D-B381-B84FF222986D}"/>
              </a:ext>
            </a:extLst>
          </p:cNvPr>
          <p:cNvSpPr txBox="1"/>
          <p:nvPr userDrawn="1"/>
        </p:nvSpPr>
        <p:spPr>
          <a:xfrm>
            <a:off x="664911" y="3889491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184AA2"/>
                </a:solidFill>
                <a:latin typeface="Metropolis Extra Bold" pitchFamily="2" charset="77"/>
              </a:rPr>
              <a:t>Connected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004A-C6DF-A8FA-16D6-F3C5ED98672B}"/>
              </a:ext>
            </a:extLst>
          </p:cNvPr>
          <p:cNvSpPr txBox="1"/>
          <p:nvPr userDrawn="1"/>
        </p:nvSpPr>
        <p:spPr>
          <a:xfrm>
            <a:off x="697063" y="4931832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184AA2"/>
                </a:solidFill>
                <a:latin typeface="Metropolis Extra Bold" pitchFamily="2" charset="77"/>
              </a:rPr>
              <a:t>Vibrant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75037-B4C6-5FD7-A1CF-0447FC2B5480}"/>
              </a:ext>
            </a:extLst>
          </p:cNvPr>
          <p:cNvSpPr txBox="1"/>
          <p:nvPr userDrawn="1"/>
        </p:nvSpPr>
        <p:spPr>
          <a:xfrm>
            <a:off x="675797" y="596886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184AA2"/>
                </a:solidFill>
                <a:latin typeface="Metropolis Extra Bold" pitchFamily="2" charset="77"/>
              </a:rPr>
              <a:t>Fairer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5CFBC1-64F5-5CD6-F0DD-A8CD45E1D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67944" y="3048294"/>
            <a:ext cx="3884216" cy="7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5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407D7-CF33-5172-BBA3-482590895C5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59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C80FE-B223-6706-EF90-995D0637DF63}"/>
              </a:ext>
            </a:extLst>
          </p:cNvPr>
          <p:cNvSpPr txBox="1"/>
          <p:nvPr userDrawn="1"/>
        </p:nvSpPr>
        <p:spPr>
          <a:xfrm>
            <a:off x="675476" y="-30512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E1383C"/>
                </a:solidFill>
                <a:latin typeface="Metropolis Extra Bold" pitchFamily="2" charset="77"/>
              </a:rPr>
              <a:t>Fairer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166B-F152-FF07-D012-4EF9D71291B7}"/>
              </a:ext>
            </a:extLst>
          </p:cNvPr>
          <p:cNvSpPr txBox="1"/>
          <p:nvPr userDrawn="1"/>
        </p:nvSpPr>
        <p:spPr>
          <a:xfrm>
            <a:off x="684382" y="740650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E1383C"/>
                </a:solidFill>
                <a:latin typeface="Metropolis Extra Bold" pitchFamily="2" charset="77"/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F254-13D7-1046-D5D9-C449ECAFF79D}"/>
              </a:ext>
            </a:extLst>
          </p:cNvPr>
          <p:cNvSpPr txBox="1"/>
          <p:nvPr userDrawn="1"/>
        </p:nvSpPr>
        <p:spPr>
          <a:xfrm>
            <a:off x="707443" y="183442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This is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9F1FA-289F-11A3-83E0-C9D6847BDAF1}"/>
              </a:ext>
            </a:extLst>
          </p:cNvPr>
          <p:cNvSpPr txBox="1"/>
          <p:nvPr userDrawn="1"/>
        </p:nvSpPr>
        <p:spPr>
          <a:xfrm>
            <a:off x="664911" y="282883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E1383C"/>
                </a:solidFill>
                <a:latin typeface="Metropolis Extra Bold" pitchFamily="2" charset="77"/>
              </a:rPr>
              <a:t>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EB232-12D4-C01D-B381-B84FF222986D}"/>
              </a:ext>
            </a:extLst>
          </p:cNvPr>
          <p:cNvSpPr txBox="1"/>
          <p:nvPr userDrawn="1"/>
        </p:nvSpPr>
        <p:spPr>
          <a:xfrm>
            <a:off x="664911" y="3889491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E1383C"/>
                </a:solidFill>
                <a:latin typeface="Metropolis Extra Bold" pitchFamily="2" charset="77"/>
              </a:rPr>
              <a:t>Connected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004A-C6DF-A8FA-16D6-F3C5ED98672B}"/>
              </a:ext>
            </a:extLst>
          </p:cNvPr>
          <p:cNvSpPr txBox="1"/>
          <p:nvPr userDrawn="1"/>
        </p:nvSpPr>
        <p:spPr>
          <a:xfrm>
            <a:off x="697063" y="4931832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E1383C"/>
                </a:solidFill>
                <a:latin typeface="Metropolis Extra Bold" pitchFamily="2" charset="77"/>
              </a:rPr>
              <a:t>Vibrant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75037-B4C6-5FD7-A1CF-0447FC2B5480}"/>
              </a:ext>
            </a:extLst>
          </p:cNvPr>
          <p:cNvSpPr txBox="1"/>
          <p:nvPr userDrawn="1"/>
        </p:nvSpPr>
        <p:spPr>
          <a:xfrm>
            <a:off x="675797" y="596886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E1383C"/>
                </a:solidFill>
                <a:latin typeface="Metropolis Extra Bold" pitchFamily="2" charset="77"/>
              </a:rPr>
              <a:t>Fairer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1FEF4-BE77-C15D-2DB1-DC8C2013B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67944" y="3048294"/>
            <a:ext cx="3884216" cy="7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14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407D7-CF33-5172-BBA3-482590895C50}"/>
              </a:ext>
            </a:extLst>
          </p:cNvPr>
          <p:cNvSpPr/>
          <p:nvPr userDrawn="1"/>
        </p:nvSpPr>
        <p:spPr>
          <a:xfrm>
            <a:off x="3580" y="-10634"/>
            <a:ext cx="12192000" cy="6868633"/>
          </a:xfrm>
          <a:prstGeom prst="rect">
            <a:avLst/>
          </a:prstGeom>
          <a:solidFill>
            <a:srgbClr val="51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C80FE-B223-6706-EF90-995D0637DF63}"/>
              </a:ext>
            </a:extLst>
          </p:cNvPr>
          <p:cNvSpPr txBox="1"/>
          <p:nvPr userDrawn="1"/>
        </p:nvSpPr>
        <p:spPr>
          <a:xfrm>
            <a:off x="675476" y="-30512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166B-F152-FF07-D012-4EF9D71291B7}"/>
              </a:ext>
            </a:extLst>
          </p:cNvPr>
          <p:cNvSpPr txBox="1"/>
          <p:nvPr userDrawn="1"/>
        </p:nvSpPr>
        <p:spPr>
          <a:xfrm>
            <a:off x="684382" y="740650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F254-13D7-1046-D5D9-C449ECAFF79D}"/>
              </a:ext>
            </a:extLst>
          </p:cNvPr>
          <p:cNvSpPr txBox="1"/>
          <p:nvPr userDrawn="1"/>
        </p:nvSpPr>
        <p:spPr>
          <a:xfrm>
            <a:off x="707443" y="183442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FFD72B"/>
                </a:solidFill>
                <a:latin typeface="Metropolis Extra Bold" pitchFamily="2" charset="77"/>
              </a:rPr>
              <a:t>This is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9F1FA-289F-11A3-83E0-C9D6847BDAF1}"/>
              </a:ext>
            </a:extLst>
          </p:cNvPr>
          <p:cNvSpPr txBox="1"/>
          <p:nvPr userDrawn="1"/>
        </p:nvSpPr>
        <p:spPr>
          <a:xfrm>
            <a:off x="664911" y="282883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EB232-12D4-C01D-B381-B84FF222986D}"/>
              </a:ext>
            </a:extLst>
          </p:cNvPr>
          <p:cNvSpPr txBox="1"/>
          <p:nvPr userDrawn="1"/>
        </p:nvSpPr>
        <p:spPr>
          <a:xfrm>
            <a:off x="664911" y="3889491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Connected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004A-C6DF-A8FA-16D6-F3C5ED98672B}"/>
              </a:ext>
            </a:extLst>
          </p:cNvPr>
          <p:cNvSpPr txBox="1"/>
          <p:nvPr userDrawn="1"/>
        </p:nvSpPr>
        <p:spPr>
          <a:xfrm>
            <a:off x="697063" y="4931832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Vibrant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75037-B4C6-5FD7-A1CF-0447FC2B5480}"/>
              </a:ext>
            </a:extLst>
          </p:cNvPr>
          <p:cNvSpPr txBox="1"/>
          <p:nvPr userDrawn="1"/>
        </p:nvSpPr>
        <p:spPr>
          <a:xfrm>
            <a:off x="675797" y="596886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44B1FE-02E9-B124-C1EA-04C4A4811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67944" y="3048294"/>
            <a:ext cx="3884216" cy="7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6EE27B-81BC-6E7D-5A99-E158C765DA25}"/>
              </a:ext>
            </a:extLst>
          </p:cNvPr>
          <p:cNvSpPr/>
          <p:nvPr userDrawn="1"/>
        </p:nvSpPr>
        <p:spPr>
          <a:xfrm>
            <a:off x="17258" y="0"/>
            <a:ext cx="12192000" cy="6858000"/>
          </a:xfrm>
          <a:prstGeom prst="rect">
            <a:avLst/>
          </a:prstGeom>
          <a:solidFill>
            <a:srgbClr val="F59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EEDAC-92D0-B49D-6BEB-9509C81B13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4832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10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407D7-CF33-5172-BBA3-482590895C50}"/>
              </a:ext>
            </a:extLst>
          </p:cNvPr>
          <p:cNvSpPr/>
          <p:nvPr userDrawn="1"/>
        </p:nvSpPr>
        <p:spPr>
          <a:xfrm>
            <a:off x="3580" y="-10634"/>
            <a:ext cx="12192000" cy="6868634"/>
          </a:xfrm>
          <a:prstGeom prst="rect">
            <a:avLst/>
          </a:prstGeom>
          <a:solidFill>
            <a:srgbClr val="38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C80FE-B223-6706-EF90-995D0637DF63}"/>
              </a:ext>
            </a:extLst>
          </p:cNvPr>
          <p:cNvSpPr txBox="1"/>
          <p:nvPr userDrawn="1"/>
        </p:nvSpPr>
        <p:spPr>
          <a:xfrm>
            <a:off x="675476" y="-30512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166B-F152-FF07-D012-4EF9D71291B7}"/>
              </a:ext>
            </a:extLst>
          </p:cNvPr>
          <p:cNvSpPr txBox="1"/>
          <p:nvPr userDrawn="1"/>
        </p:nvSpPr>
        <p:spPr>
          <a:xfrm>
            <a:off x="684382" y="740650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F254-13D7-1046-D5D9-C449ECAFF79D}"/>
              </a:ext>
            </a:extLst>
          </p:cNvPr>
          <p:cNvSpPr txBox="1"/>
          <p:nvPr userDrawn="1"/>
        </p:nvSpPr>
        <p:spPr>
          <a:xfrm>
            <a:off x="707443" y="183442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FFD72B"/>
                </a:solidFill>
                <a:latin typeface="Metropolis Extra Bold" pitchFamily="2" charset="77"/>
              </a:rPr>
              <a:t>This is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9F1FA-289F-11A3-83E0-C9D6847BDAF1}"/>
              </a:ext>
            </a:extLst>
          </p:cNvPr>
          <p:cNvSpPr txBox="1"/>
          <p:nvPr userDrawn="1"/>
        </p:nvSpPr>
        <p:spPr>
          <a:xfrm>
            <a:off x="664911" y="2828835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EB232-12D4-C01D-B381-B84FF222986D}"/>
              </a:ext>
            </a:extLst>
          </p:cNvPr>
          <p:cNvSpPr txBox="1"/>
          <p:nvPr userDrawn="1"/>
        </p:nvSpPr>
        <p:spPr>
          <a:xfrm>
            <a:off x="664911" y="3889491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Connected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004A-C6DF-A8FA-16D6-F3C5ED98672B}"/>
              </a:ext>
            </a:extLst>
          </p:cNvPr>
          <p:cNvSpPr txBox="1"/>
          <p:nvPr userDrawn="1"/>
        </p:nvSpPr>
        <p:spPr>
          <a:xfrm>
            <a:off x="697063" y="4931832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Vibrant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75037-B4C6-5FD7-A1CF-0447FC2B5480}"/>
              </a:ext>
            </a:extLst>
          </p:cNvPr>
          <p:cNvSpPr txBox="1"/>
          <p:nvPr userDrawn="1"/>
        </p:nvSpPr>
        <p:spPr>
          <a:xfrm>
            <a:off x="675797" y="5968867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D7B96-5043-8FB1-467A-E0FA25F57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67944" y="3048294"/>
            <a:ext cx="3884216" cy="7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6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076745-C62C-8142-69C0-B84466723A09}"/>
              </a:ext>
            </a:extLst>
          </p:cNvPr>
          <p:cNvSpPr/>
          <p:nvPr userDrawn="1"/>
        </p:nvSpPr>
        <p:spPr>
          <a:xfrm>
            <a:off x="0" y="-201443"/>
            <a:ext cx="12477144" cy="7260885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A8E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ED5CD-0F30-0CE5-6BE9-8AAC5304893E}"/>
              </a:ext>
            </a:extLst>
          </p:cNvPr>
          <p:cNvSpPr txBox="1"/>
          <p:nvPr userDrawn="1"/>
        </p:nvSpPr>
        <p:spPr>
          <a:xfrm>
            <a:off x="818257" y="-407964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E0E38-B41C-EBBA-3497-E22D97AE5161}"/>
              </a:ext>
            </a:extLst>
          </p:cNvPr>
          <p:cNvSpPr txBox="1"/>
          <p:nvPr userDrawn="1"/>
        </p:nvSpPr>
        <p:spPr>
          <a:xfrm>
            <a:off x="818257" y="567264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97347-C1B8-2E25-E2D2-61B37192D586}"/>
              </a:ext>
            </a:extLst>
          </p:cNvPr>
          <p:cNvSpPr txBox="1"/>
          <p:nvPr userDrawn="1"/>
        </p:nvSpPr>
        <p:spPr>
          <a:xfrm>
            <a:off x="814025" y="1738693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rgbClr val="FFD72B"/>
                </a:solidFill>
                <a:latin typeface="Metropolis Extra Bold" pitchFamily="2" charset="77"/>
              </a:rPr>
              <a:t>This is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AE1F6-0189-1091-DEF2-FED8513F3575}"/>
              </a:ext>
            </a:extLst>
          </p:cNvPr>
          <p:cNvSpPr txBox="1"/>
          <p:nvPr userDrawn="1"/>
        </p:nvSpPr>
        <p:spPr>
          <a:xfrm>
            <a:off x="809791" y="2898080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DAA77-BB0D-109B-D41F-E3F35B67E6DF}"/>
              </a:ext>
            </a:extLst>
          </p:cNvPr>
          <p:cNvSpPr txBox="1"/>
          <p:nvPr userDrawn="1"/>
        </p:nvSpPr>
        <p:spPr>
          <a:xfrm>
            <a:off x="814025" y="4022020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Connected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E81E6-EDF1-E714-A5F0-EE2355E3BA81}"/>
              </a:ext>
            </a:extLst>
          </p:cNvPr>
          <p:cNvSpPr txBox="1"/>
          <p:nvPr userDrawn="1"/>
        </p:nvSpPr>
        <p:spPr>
          <a:xfrm>
            <a:off x="818257" y="5207222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Vibrant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7DCCB-0A32-18CE-F7A2-13ED62F737EA}"/>
              </a:ext>
            </a:extLst>
          </p:cNvPr>
          <p:cNvSpPr txBox="1"/>
          <p:nvPr userDrawn="1"/>
        </p:nvSpPr>
        <p:spPr>
          <a:xfrm>
            <a:off x="818257" y="6297309"/>
            <a:ext cx="530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0" dirty="0">
                <a:solidFill>
                  <a:schemeClr val="bg1"/>
                </a:solidFill>
                <a:latin typeface="Metropolis Extra Bold" pitchFamily="2" charset="77"/>
              </a:rPr>
              <a:t>Fairer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B8EED-8E08-3442-8D75-21B77E567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67944" y="3048294"/>
            <a:ext cx="3884216" cy="7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-107576" y="0"/>
            <a:ext cx="6198668" cy="6871447"/>
          </a:xfrm>
          <a:prstGeom prst="rect">
            <a:avLst/>
          </a:prstGeom>
          <a:solidFill>
            <a:srgbClr val="F59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2875E8-DC54-9E46-84A6-FEDFAE6B0B5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FC4BB-AB58-92B5-3A92-332684EA7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8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Imag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59718"/>
          </a:solidFill>
          <a:ln>
            <a:solidFill>
              <a:srgbClr val="F597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CCB14B-EC9A-DBFE-1269-3D83803A085A}"/>
              </a:ext>
            </a:extLst>
          </p:cNvPr>
          <p:cNvSpPr txBox="1">
            <a:spLocks/>
          </p:cNvSpPr>
          <p:nvPr userDrawn="1"/>
        </p:nvSpPr>
        <p:spPr>
          <a:xfrm>
            <a:off x="6660259" y="1122363"/>
            <a:ext cx="5102522" cy="504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</a:t>
            </a:r>
          </a:p>
          <a:p>
            <a:r>
              <a:rPr lang="en-GB" dirty="0"/>
              <a:t>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9352DB-3D33-3343-C15F-F13656265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4207" y="1095189"/>
            <a:ext cx="5254625" cy="1539727"/>
          </a:xfr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rgbClr val="F5971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1DAC0C-B492-54BD-06D7-017FC2AEC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950" y="2791325"/>
            <a:ext cx="5254625" cy="337134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126CE-D12D-38AF-A081-E6BC31DDF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4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7CCD89-7D6B-B39C-A681-8AE2F8DB5B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8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BB825-EE19-BE25-8E7D-8851BF73C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4832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Imag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2875E8-DC54-9E46-84A6-FEDFAE6B0B5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7999"/>
          </a:xfrm>
          <a:solidFill>
            <a:schemeClr val="bg1">
              <a:lumMod val="75000"/>
              <a:alpha val="47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FE7BE-2FFA-B988-805D-ADF5F2D4B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Imag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5A7AA-FE94-4645-9F7D-204A6339B05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3091"/>
          </a:solidFill>
          <a:ln>
            <a:solidFill>
              <a:srgbClr val="E03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943" y="1122363"/>
            <a:ext cx="4637073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943" y="3946454"/>
            <a:ext cx="4637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Metropolis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CCB14B-EC9A-DBFE-1269-3D83803A085A}"/>
              </a:ext>
            </a:extLst>
          </p:cNvPr>
          <p:cNvSpPr txBox="1">
            <a:spLocks/>
          </p:cNvSpPr>
          <p:nvPr userDrawn="1"/>
        </p:nvSpPr>
        <p:spPr>
          <a:xfrm>
            <a:off x="6660259" y="1122363"/>
            <a:ext cx="5102522" cy="504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etropolis" pitchFamily="2" charset="77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</a:t>
            </a:r>
          </a:p>
          <a:p>
            <a:r>
              <a:rPr lang="en-GB" dirty="0"/>
              <a:t>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9352DB-3D33-3343-C15F-F13656265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4207" y="1095189"/>
            <a:ext cx="5254625" cy="1539727"/>
          </a:xfr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rgbClr val="E0309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1DAC0C-B492-54BD-06D7-017FC2AEC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950" y="2791325"/>
            <a:ext cx="5254625" cy="337134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67FDB-85F0-B2CC-F924-2A7BD3548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895" y="6107258"/>
            <a:ext cx="3095349" cy="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fld id="{E49731D9-4A6C-004A-97F2-4C0D0904FF64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ropolis" pitchFamily="2" charset="77"/>
                <a:cs typeface="Arial" panose="020B0604020202020204" pitchFamily="34" charset="0"/>
              </a:defRPr>
            </a:lvl1pPr>
          </a:lstStyle>
          <a:p>
            <a:fld id="{E05D3D4F-4C13-FE48-B509-D4AB6ABF63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tropolis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tropolis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tropolis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tropolis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ropolis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ropolis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C0613-8B86-4F8F-67CD-6728DD81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49" y="256837"/>
            <a:ext cx="109854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Metropolis" pitchFamily="2" charset="77"/>
                <a:ea typeface="+mj-ea"/>
                <a:cs typeface="Arial" panose="020B0604020202020204" pitchFamily="34" charset="0"/>
              </a:rPr>
              <a:t>LCRCA Equality Panel Engagement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AE1431-7314-7342-E42F-A42ADE345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849" y="4288972"/>
            <a:ext cx="4363301" cy="93109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000" kern="1200" dirty="0">
                <a:latin typeface="Metropolis" pitchFamily="2" charset="77"/>
                <a:ea typeface="+mn-ea"/>
                <a:cs typeface="Arial" panose="020B0604020202020204" pitchFamily="34" charset="0"/>
              </a:rPr>
              <a:t>[insert panel </a:t>
            </a:r>
            <a:r>
              <a:rPr lang="en-US" sz="2000" dirty="0"/>
              <a:t>name</a:t>
            </a:r>
            <a:r>
              <a:rPr lang="en-US" sz="2000" kern="1200" dirty="0">
                <a:latin typeface="Metropolis" pitchFamily="2" charset="77"/>
                <a:ea typeface="+mn-ea"/>
                <a:cs typeface="Arial" panose="020B0604020202020204" pitchFamily="34" charset="0"/>
              </a:rPr>
              <a:t>]</a:t>
            </a:r>
          </a:p>
          <a:p>
            <a:r>
              <a:rPr lang="en-US" sz="2000" dirty="0"/>
              <a:t>[insert meeting date]</a:t>
            </a:r>
          </a:p>
          <a:p>
            <a:r>
              <a:rPr lang="en-US" sz="2000" kern="1200" dirty="0">
                <a:latin typeface="Metropolis" pitchFamily="2" charset="77"/>
                <a:ea typeface="+mn-ea"/>
                <a:cs typeface="Arial" panose="020B0604020202020204" pitchFamily="34" charset="0"/>
              </a:rPr>
              <a:t>[insert your name and job title]</a:t>
            </a:r>
          </a:p>
          <a:p>
            <a:endParaRPr lang="en-US" sz="2000" kern="1200" dirty="0">
              <a:latin typeface="Metropolis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550053E-2988-3E21-E5F1-5DBCE1F61877}"/>
              </a:ext>
            </a:extLst>
          </p:cNvPr>
          <p:cNvSpPr txBox="1">
            <a:spLocks/>
          </p:cNvSpPr>
          <p:nvPr/>
        </p:nvSpPr>
        <p:spPr>
          <a:xfrm>
            <a:off x="705849" y="2318656"/>
            <a:ext cx="7399015" cy="111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1" i="0" kern="1200" baseline="0">
                <a:solidFill>
                  <a:schemeClr val="bg1"/>
                </a:solidFill>
                <a:latin typeface="Metropolis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en-US" sz="4800" kern="1200" dirty="0">
                <a:solidFill>
                  <a:schemeClr val="tx2"/>
                </a:solidFill>
                <a:latin typeface="Metropolis" pitchFamily="2" charset="77"/>
                <a:ea typeface="+mn-ea"/>
                <a:cs typeface="Arial" panose="020B0604020202020204" pitchFamily="34" charset="0"/>
              </a:rPr>
              <a:t>[Insert project title here]</a:t>
            </a:r>
          </a:p>
        </p:txBody>
      </p:sp>
    </p:spTree>
    <p:extLst>
      <p:ext uri="{BB962C8B-B14F-4D97-AF65-F5344CB8AC3E}">
        <p14:creationId xmlns:p14="http://schemas.microsoft.com/office/powerpoint/2010/main" val="161834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903EF6B-90E8-281F-98B1-FB62410B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Project Outline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EC6F3-E01B-9914-1814-88AF7325BE15}"/>
              </a:ext>
            </a:extLst>
          </p:cNvPr>
          <p:cNvSpPr txBox="1"/>
          <p:nvPr/>
        </p:nvSpPr>
        <p:spPr>
          <a:xfrm>
            <a:off x="490424" y="1632906"/>
            <a:ext cx="1101603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i="1" u="sng" dirty="0">
                <a:cs typeface="Arial"/>
              </a:rPr>
              <a:t>Briefly </a:t>
            </a:r>
            <a:r>
              <a:rPr lang="en-GB" sz="2000" i="1" dirty="0">
                <a:cs typeface="Arial"/>
              </a:rPr>
              <a:t>describe the project, policy, service or proposal. </a:t>
            </a:r>
          </a:p>
          <a:p>
            <a:endParaRPr lang="en-GB" sz="2000" i="1" dirty="0">
              <a:cs typeface="Arial"/>
            </a:endParaRPr>
          </a:p>
          <a:p>
            <a:r>
              <a:rPr lang="en-GB" sz="2000" i="1" dirty="0">
                <a:ea typeface="+mn-lt"/>
                <a:cs typeface="+mn-lt"/>
              </a:rPr>
              <a:t>This could include aims, objectives and how far along the project is in development, etc.  </a:t>
            </a:r>
            <a:endParaRPr lang="en-GB" sz="2000" dirty="0">
              <a:ea typeface="+mn-lt"/>
              <a:cs typeface="+mn-lt"/>
            </a:endParaRPr>
          </a:p>
          <a:p>
            <a:endParaRPr lang="en-GB" sz="2000" i="1" dirty="0">
              <a:cs typeface="Arial"/>
            </a:endParaRPr>
          </a:p>
          <a:p>
            <a:endParaRPr lang="en-GB" sz="20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35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903EF6B-90E8-281F-98B1-FB62410B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Project Outline Cont’d </a:t>
            </a:r>
          </a:p>
        </p:txBody>
      </p:sp>
    </p:spTree>
    <p:extLst>
      <p:ext uri="{BB962C8B-B14F-4D97-AF65-F5344CB8AC3E}">
        <p14:creationId xmlns:p14="http://schemas.microsoft.com/office/powerpoint/2010/main" val="329177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0DC9FD-7FA9-742B-BE42-04806B36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Metropolis"/>
                <a:cs typeface="Arial"/>
              </a:rPr>
              <a:t>Reasons for 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2CEAB-F7CD-E573-5467-1F77DB271A96}"/>
              </a:ext>
            </a:extLst>
          </p:cNvPr>
          <p:cNvSpPr txBox="1"/>
          <p:nvPr/>
        </p:nvSpPr>
        <p:spPr>
          <a:xfrm>
            <a:off x="447040" y="1235035"/>
            <a:ext cx="11135360" cy="7448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i="1" dirty="0">
                <a:ea typeface="+mn-lt"/>
                <a:cs typeface="+mn-lt"/>
              </a:rPr>
              <a:t>Explain why you want to engage with the Equality panel(s) and how the project, policy, service or proposal could benefit from their engagement.</a:t>
            </a:r>
          </a:p>
          <a:p>
            <a:endParaRPr lang="en-GB" sz="2000" i="1" dirty="0">
              <a:ea typeface="+mn-lt"/>
              <a:cs typeface="+mn-lt"/>
            </a:endParaRPr>
          </a:p>
          <a:p>
            <a:r>
              <a:rPr lang="en-GB" sz="2000" i="1" dirty="0">
                <a:ea typeface="+mn-lt"/>
                <a:cs typeface="+mn-lt"/>
              </a:rPr>
              <a:t>This could be to gather feedback on a proposal or to discuss Equality Impact Assessment implications, etc. </a:t>
            </a:r>
            <a:r>
              <a:rPr lang="en-GB" sz="2000" i="1" u="sng" dirty="0">
                <a:ea typeface="+mn-lt"/>
                <a:cs typeface="+mn-lt"/>
              </a:rPr>
              <a:t>This slide should include </a:t>
            </a:r>
            <a:r>
              <a:rPr lang="en-GB" sz="2000" b="1" i="1" u="sng" dirty="0">
                <a:ea typeface="+mn-lt"/>
                <a:cs typeface="+mn-lt"/>
              </a:rPr>
              <a:t>no more than three key ‘asks’</a:t>
            </a:r>
            <a:r>
              <a:rPr lang="en-GB" sz="2000" i="1" u="sng" dirty="0">
                <a:ea typeface="+mn-lt"/>
                <a:cs typeface="+mn-lt"/>
              </a:rPr>
              <a:t> to the panel(s) </a:t>
            </a:r>
            <a:r>
              <a:rPr lang="en-GB" sz="2000" i="1" dirty="0">
                <a:ea typeface="+mn-lt"/>
                <a:cs typeface="+mn-lt"/>
              </a:rPr>
              <a:t>for their consideration such as, but not restricted to:</a:t>
            </a:r>
          </a:p>
          <a:p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Does the panel have any specific questions about this proposal which they would like the CA to consider?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Does the proposal exhibit positive outcomes for your panel?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Have we considered all relevant stakeholders in our proposal?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Are the impacts of our proposal ambitious enough for your panel?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What do think successful outcomes would look like for your panel?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Are we involving you early enough?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Does the proposal use inclusive language and avoid bias assumptions?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ea typeface="+mn-lt"/>
              <a:cs typeface="+mn-lt"/>
            </a:endParaRPr>
          </a:p>
          <a:p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sz="2000" i="1" dirty="0">
              <a:cs typeface="Arial"/>
            </a:endParaRPr>
          </a:p>
          <a:p>
            <a:endParaRPr lang="en-GB" sz="2000" i="1" dirty="0">
              <a:cs typeface="Arial"/>
            </a:endParaRPr>
          </a:p>
          <a:p>
            <a:endParaRPr lang="en-GB" sz="20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7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F54139-93A5-1D2D-F9D0-299E237A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Metropolis"/>
                <a:cs typeface="Arial"/>
              </a:rPr>
              <a:t>Potential Equality Impact 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B49F5-0C6C-D028-CD33-1979E1521022}"/>
              </a:ext>
            </a:extLst>
          </p:cNvPr>
          <p:cNvSpPr txBox="1"/>
          <p:nvPr/>
        </p:nvSpPr>
        <p:spPr>
          <a:xfrm>
            <a:off x="508000" y="1551626"/>
            <a:ext cx="111760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Outline any potential positive impacts on groups of people with protected characteristics </a:t>
            </a:r>
            <a:r>
              <a:rPr lang="en-GB" sz="2000" b="1" i="1" dirty="0">
                <a:ea typeface="+mn-lt"/>
                <a:cs typeface="+mn-lt"/>
              </a:rPr>
              <a:t>applicable to the panel(s) you are presenting to</a:t>
            </a:r>
            <a:r>
              <a:rPr lang="en-GB" sz="2000" i="1" dirty="0">
                <a:ea typeface="+mn-lt"/>
                <a:cs typeface="+mn-lt"/>
              </a:rPr>
              <a:t>. This could include opportunities to reduce inequalities or foster good relations between groups of people.</a:t>
            </a:r>
            <a:endParaRPr lang="en-US" sz="2000" dirty="0">
              <a:ea typeface="+mn-lt"/>
              <a:cs typeface="+mn-lt"/>
            </a:endParaRPr>
          </a:p>
          <a:p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Outline any concerns around potential negative impacts on groups of people with protected characteristics </a:t>
            </a:r>
            <a:r>
              <a:rPr lang="en-GB" sz="2000" b="1" i="1" dirty="0">
                <a:ea typeface="+mn-lt"/>
                <a:cs typeface="+mn-lt"/>
              </a:rPr>
              <a:t>applicable to the panel(s) you are presenting to.</a:t>
            </a:r>
          </a:p>
          <a:p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Include any other considerations from an EDI perspective </a:t>
            </a:r>
            <a:r>
              <a:rPr lang="en-GB" sz="2000" b="1" i="1" dirty="0">
                <a:ea typeface="+mn-lt"/>
                <a:cs typeface="+mn-lt"/>
              </a:rPr>
              <a:t>applicable to the panel(s) you are presenting to</a:t>
            </a:r>
          </a:p>
          <a:p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Include any other considerations around the Marmot principles</a:t>
            </a:r>
          </a:p>
        </p:txBody>
      </p:sp>
    </p:spTree>
    <p:extLst>
      <p:ext uri="{BB962C8B-B14F-4D97-AF65-F5344CB8AC3E}">
        <p14:creationId xmlns:p14="http://schemas.microsoft.com/office/powerpoint/2010/main" val="115592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20F8C8-B201-4928-6F15-04461226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Closing the Loop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4AE5F-3743-2332-904F-E193849C45D6}"/>
              </a:ext>
            </a:extLst>
          </p:cNvPr>
          <p:cNvSpPr txBox="1"/>
          <p:nvPr/>
        </p:nvSpPr>
        <p:spPr>
          <a:xfrm>
            <a:off x="436880" y="1571946"/>
            <a:ext cx="1131824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Outline and agree any relevant actions you will take and a </a:t>
            </a:r>
            <a:r>
              <a:rPr lang="en-GB" sz="2000" i="1" u="sng" dirty="0">
                <a:ea typeface="+mn-lt"/>
                <a:cs typeface="+mn-lt"/>
              </a:rPr>
              <a:t>definitive timeline </a:t>
            </a:r>
            <a:r>
              <a:rPr lang="en-GB" sz="2000" i="1" dirty="0">
                <a:ea typeface="+mn-lt"/>
                <a:cs typeface="+mn-lt"/>
              </a:rPr>
              <a:t>for when and how you will report back to the Panel on how their contributions have been progressed/actioned.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Provide an explanation if you are unable to action any the panels contributions, this will help to </a:t>
            </a:r>
            <a:r>
              <a:rPr lang="en-GB" sz="2000" i="1">
                <a:ea typeface="+mn-lt"/>
                <a:cs typeface="+mn-lt"/>
              </a:rPr>
              <a:t>build more credible relationships </a:t>
            </a:r>
            <a:endParaRPr lang="en-GB" sz="2000" i="1" dirty="0">
              <a:ea typeface="+mn-lt"/>
              <a:cs typeface="+mn-lt"/>
            </a:endParaRPr>
          </a:p>
          <a:p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Considerations should be given to more creative feedback methodologies such as videos, voice notes, case studies etc</a:t>
            </a:r>
          </a:p>
          <a:p>
            <a:endParaRPr lang="en-GB" sz="2000" i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ea typeface="+mn-lt"/>
                <a:cs typeface="+mn-lt"/>
              </a:rPr>
              <a:t>If part of a Combined Authority decision, you could consider reporting back to the panel ahead of the Authority meeting date. </a:t>
            </a:r>
            <a:endParaRPr lang="en-GB" sz="2000" i="1" dirty="0">
              <a:cs typeface="Arial"/>
            </a:endParaRPr>
          </a:p>
          <a:p>
            <a:endParaRPr lang="en-GB" sz="2000" i="1" dirty="0">
              <a:cs typeface="Arial"/>
            </a:endParaRPr>
          </a:p>
          <a:p>
            <a:endParaRPr lang="en-GB" sz="20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7581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urple">
      <a:dk1>
        <a:srgbClr val="00000E"/>
      </a:dk1>
      <a:lt1>
        <a:srgbClr val="FFFFFF"/>
      </a:lt1>
      <a:dk2>
        <a:srgbClr val="000830"/>
      </a:dk2>
      <a:lt2>
        <a:srgbClr val="E7E6E6"/>
      </a:lt2>
      <a:accent1>
        <a:srgbClr val="E13A3E"/>
      </a:accent1>
      <a:accent2>
        <a:srgbClr val="F3AE26"/>
      </a:accent2>
      <a:accent3>
        <a:srgbClr val="9A2F8F"/>
      </a:accent3>
      <a:accent4>
        <a:srgbClr val="DE3090"/>
      </a:accent4>
      <a:accent5>
        <a:srgbClr val="38A34E"/>
      </a:accent5>
      <a:accent6>
        <a:srgbClr val="C9DA30"/>
      </a:accent6>
      <a:hlink>
        <a:srgbClr val="41AAED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Powerpoint Template LCRCA_Metropolis" id="{A1CBC37D-61A1-4741-A48A-00FAAD581744}" vid="{52A39310-AD15-4ADD-9918-D3A4F6DFB8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F3B14A1E08948A2F313C4223EE8B2" ma:contentTypeVersion="5" ma:contentTypeDescription="Create a new document." ma:contentTypeScope="" ma:versionID="44b2a52e271e1a07be31e3b4e619a482">
  <xsd:schema xmlns:xsd="http://www.w3.org/2001/XMLSchema" xmlns:xs="http://www.w3.org/2001/XMLSchema" xmlns:p="http://schemas.microsoft.com/office/2006/metadata/properties" xmlns:ns2="dfc71f48-ed4f-4e92-b1fa-aabfca20fe72" xmlns:ns3="4adcaa3b-f509-4c1f-94a8-a0939b5bf7f7" targetNamespace="http://schemas.microsoft.com/office/2006/metadata/properties" ma:root="true" ma:fieldsID="632cad8df641d0f31b5496252b7fc379" ns2:_="" ns3:_="">
    <xsd:import namespace="dfc71f48-ed4f-4e92-b1fa-aabfca20fe72"/>
    <xsd:import namespace="4adcaa3b-f509-4c1f-94a8-a0939b5bf7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71f48-ed4f-4e92-b1fa-aabfca20f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caa3b-f509-4c1f-94a8-a0939b5bf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3A97F-5F43-4FB2-ABB7-5FD3138CF2BE}">
  <ds:schemaRefs>
    <ds:schemaRef ds:uri="4adcaa3b-f509-4c1f-94a8-a0939b5bf7f7"/>
    <ds:schemaRef ds:uri="dfc71f48-ed4f-4e92-b1fa-aabfca20fe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272521-D528-4866-B758-73FCA43FAA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45B45-8A36-43DD-9165-308F97553D08}">
  <ds:schemaRefs>
    <ds:schemaRef ds:uri="8868ad6b-6fcd-4d6d-84f8-2cbaa5bf6d53"/>
    <ds:schemaRef ds:uri="cb5837d5-f6f8-4c23-8dbf-7884f87199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420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LCRCA Equality Panel Engagement  </vt:lpstr>
      <vt:lpstr>Project Outline </vt:lpstr>
      <vt:lpstr>Project Outline Cont’d </vt:lpstr>
      <vt:lpstr>Reasons for Engagement</vt:lpstr>
      <vt:lpstr>Potential Equality Impact </vt:lpstr>
      <vt:lpstr>Closing the Loop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Ellis, Paula</dc:creator>
  <cp:lastModifiedBy>Ellis, Paula</cp:lastModifiedBy>
  <cp:revision>70</cp:revision>
  <dcterms:created xsi:type="dcterms:W3CDTF">2023-07-18T13:51:07Z</dcterms:created>
  <dcterms:modified xsi:type="dcterms:W3CDTF">2024-04-11T14:15:16Z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0x010100E94F3B14A1E08948A2F313C4223EE8B2</vt:lpwstr>
  </property>
</Properties>
</file>