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777" r:id="rId4"/>
  </p:sldMasterIdLst>
  <p:notesMasterIdLst>
    <p:notesMasterId r:id="rId13"/>
  </p:notesMasterIdLst>
  <p:handoutMasterIdLst>
    <p:handoutMasterId r:id="rId14"/>
  </p:handoutMasterIdLst>
  <p:sldIdLst>
    <p:sldId id="295" r:id="rId5"/>
    <p:sldId id="304" r:id="rId6"/>
    <p:sldId id="302" r:id="rId7"/>
    <p:sldId id="303" r:id="rId8"/>
    <p:sldId id="300" r:id="rId9"/>
    <p:sldId id="294" r:id="rId10"/>
    <p:sldId id="299" r:id="rId11"/>
    <p:sldId id="301" r:id="rId12"/>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6264" userDrawn="1">
          <p15:clr>
            <a:srgbClr val="A4A3A4"/>
          </p15:clr>
        </p15:guide>
        <p15:guide id="2" orient="horz" pos="3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4AB"/>
    <a:srgbClr val="B13DC8"/>
    <a:srgbClr val="000000"/>
    <a:srgbClr val="0C925F"/>
    <a:srgbClr val="0A3424"/>
    <a:srgbClr val="31D798"/>
    <a:srgbClr val="20A472"/>
    <a:srgbClr val="29D593"/>
    <a:srgbClr val="6070C0"/>
    <a:srgbClr val="ABEF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058B7F-C805-448C-A389-73F6221AA2BE}" v="71" dt="2023-08-21T10:48:02.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57" autoAdjust="0"/>
  </p:normalViewPr>
  <p:slideViewPr>
    <p:cSldViewPr snapToGrid="0">
      <p:cViewPr varScale="1">
        <p:scale>
          <a:sx n="86" d="100"/>
          <a:sy n="86" d="100"/>
        </p:scale>
        <p:origin x="562" y="58"/>
      </p:cViewPr>
      <p:guideLst>
        <p:guide pos="6264"/>
        <p:guide orient="horz" pos="3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1" d="100"/>
          <a:sy n="81"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F332E-BF45-4C48-B3FB-D8887F08F425}" type="doc">
      <dgm:prSet loTypeId="urn:microsoft.com/office/officeart/2005/8/layout/hierarchy3" loCatId="list" qsTypeId="urn:microsoft.com/office/officeart/2005/8/quickstyle/simple1" qsCatId="simple" csTypeId="urn:microsoft.com/office/officeart/2005/8/colors/colorful2" csCatId="colorful" phldr="1"/>
      <dgm:spPr/>
      <dgm:t>
        <a:bodyPr/>
        <a:lstStyle/>
        <a:p>
          <a:endParaRPr lang="en-GB"/>
        </a:p>
      </dgm:t>
    </dgm:pt>
    <dgm:pt modelId="{3B9A5BEE-5BF6-4A88-A253-055749895409}">
      <dgm:prSet phldrT="[Text]"/>
      <dgm:spPr/>
      <dgm:t>
        <a:bodyPr/>
        <a:lstStyle/>
        <a:p>
          <a:r>
            <a:rPr lang="en-GB" dirty="0"/>
            <a:t>LGBTQIA+</a:t>
          </a:r>
        </a:p>
      </dgm:t>
    </dgm:pt>
    <dgm:pt modelId="{CAF498DB-ACE3-46E4-9165-7EED7CF17458}" type="parTrans" cxnId="{3158AD9D-83BB-4979-9D61-DC04845446E4}">
      <dgm:prSet/>
      <dgm:spPr/>
      <dgm:t>
        <a:bodyPr/>
        <a:lstStyle/>
        <a:p>
          <a:endParaRPr lang="en-GB"/>
        </a:p>
      </dgm:t>
    </dgm:pt>
    <dgm:pt modelId="{6DE818B9-D2F7-41FA-8AF1-9334DC9FCCC5}" type="sibTrans" cxnId="{3158AD9D-83BB-4979-9D61-DC04845446E4}">
      <dgm:prSet/>
      <dgm:spPr/>
      <dgm:t>
        <a:bodyPr/>
        <a:lstStyle/>
        <a:p>
          <a:endParaRPr lang="en-GB"/>
        </a:p>
      </dgm:t>
    </dgm:pt>
    <dgm:pt modelId="{78645E2D-9782-4904-8511-F277D98BE21C}">
      <dgm:prSet phldrT="[Text]"/>
      <dgm:spPr/>
      <dgm:t>
        <a:bodyPr/>
        <a:lstStyle/>
        <a:p>
          <a:r>
            <a:rPr lang="en-GB" dirty="0"/>
            <a:t>Open Door</a:t>
          </a:r>
        </a:p>
      </dgm:t>
    </dgm:pt>
    <dgm:pt modelId="{721B4810-63EB-4A21-97F5-56FCCA8A2B2C}" type="parTrans" cxnId="{6C4DB28E-C970-4F37-B174-855C96DE87A1}">
      <dgm:prSet/>
      <dgm:spPr/>
      <dgm:t>
        <a:bodyPr/>
        <a:lstStyle/>
        <a:p>
          <a:endParaRPr lang="en-GB"/>
        </a:p>
      </dgm:t>
    </dgm:pt>
    <dgm:pt modelId="{66516A08-E431-4B74-B40C-D337B4604FFD}" type="sibTrans" cxnId="{6C4DB28E-C970-4F37-B174-855C96DE87A1}">
      <dgm:prSet/>
      <dgm:spPr/>
      <dgm:t>
        <a:bodyPr/>
        <a:lstStyle/>
        <a:p>
          <a:endParaRPr lang="en-GB"/>
        </a:p>
      </dgm:t>
    </dgm:pt>
    <dgm:pt modelId="{274C01D9-9EC5-4158-B34F-4403A19743D7}">
      <dgm:prSet phldrT="[Text]"/>
      <dgm:spPr/>
      <dgm:t>
        <a:bodyPr/>
        <a:lstStyle/>
        <a:p>
          <a:r>
            <a:rPr lang="en-GB"/>
            <a:t>Lydia Tweed</a:t>
          </a:r>
          <a:endParaRPr lang="en-GB" dirty="0"/>
        </a:p>
      </dgm:t>
    </dgm:pt>
    <dgm:pt modelId="{C4C75699-7CA4-41D7-8EC5-DC5DB68B920E}" type="parTrans" cxnId="{112A1949-7F9D-4BD3-9196-DFDDD7A92E9B}">
      <dgm:prSet/>
      <dgm:spPr/>
      <dgm:t>
        <a:bodyPr/>
        <a:lstStyle/>
        <a:p>
          <a:endParaRPr lang="en-GB"/>
        </a:p>
      </dgm:t>
    </dgm:pt>
    <dgm:pt modelId="{DD9D2EEC-9434-4C19-8A4F-C406827C1A5E}" type="sibTrans" cxnId="{112A1949-7F9D-4BD3-9196-DFDDD7A92E9B}">
      <dgm:prSet/>
      <dgm:spPr/>
      <dgm:t>
        <a:bodyPr/>
        <a:lstStyle/>
        <a:p>
          <a:endParaRPr lang="en-GB"/>
        </a:p>
      </dgm:t>
    </dgm:pt>
    <dgm:pt modelId="{29683098-25C8-448C-A49B-640864D4A521}">
      <dgm:prSet phldrT="[Text]"/>
      <dgm:spPr/>
      <dgm:t>
        <a:bodyPr/>
        <a:lstStyle/>
        <a:p>
          <a:r>
            <a:rPr lang="en-GB" dirty="0"/>
            <a:t>Disability</a:t>
          </a:r>
        </a:p>
      </dgm:t>
    </dgm:pt>
    <dgm:pt modelId="{27E4A71B-4415-485E-97D8-F3854EAEA955}" type="parTrans" cxnId="{C5CA9FC8-C517-481E-AF11-14DC0FCC1F33}">
      <dgm:prSet/>
      <dgm:spPr/>
      <dgm:t>
        <a:bodyPr/>
        <a:lstStyle/>
        <a:p>
          <a:endParaRPr lang="en-GB"/>
        </a:p>
      </dgm:t>
    </dgm:pt>
    <dgm:pt modelId="{65FF1BE0-67CC-4BDC-B260-533C0528D7C4}" type="sibTrans" cxnId="{C5CA9FC8-C517-481E-AF11-14DC0FCC1F33}">
      <dgm:prSet/>
      <dgm:spPr/>
      <dgm:t>
        <a:bodyPr/>
        <a:lstStyle/>
        <a:p>
          <a:endParaRPr lang="en-GB"/>
        </a:p>
      </dgm:t>
    </dgm:pt>
    <dgm:pt modelId="{F95819C0-13E0-4113-B056-B1B87B588C2C}">
      <dgm:prSet phldrT="[Text]"/>
      <dgm:spPr/>
      <dgm:t>
        <a:bodyPr/>
        <a:lstStyle/>
        <a:p>
          <a:r>
            <a:rPr lang="en-GB" dirty="0"/>
            <a:t>Positivitree</a:t>
          </a:r>
        </a:p>
      </dgm:t>
    </dgm:pt>
    <dgm:pt modelId="{4C5A885E-5253-49AA-B5A8-89E271C18D53}" type="parTrans" cxnId="{84C1DDC2-D09D-49E8-99E9-F2809F8E9DFE}">
      <dgm:prSet/>
      <dgm:spPr/>
      <dgm:t>
        <a:bodyPr/>
        <a:lstStyle/>
        <a:p>
          <a:endParaRPr lang="en-GB"/>
        </a:p>
      </dgm:t>
    </dgm:pt>
    <dgm:pt modelId="{62FD47BB-992C-4BF2-B0B5-3EF1DDD6AA6A}" type="sibTrans" cxnId="{84C1DDC2-D09D-49E8-99E9-F2809F8E9DFE}">
      <dgm:prSet/>
      <dgm:spPr/>
      <dgm:t>
        <a:bodyPr/>
        <a:lstStyle/>
        <a:p>
          <a:endParaRPr lang="en-GB"/>
        </a:p>
      </dgm:t>
    </dgm:pt>
    <dgm:pt modelId="{CE25DBE0-7FFE-4B59-8454-A9661CCE6751}">
      <dgm:prSet phldrT="[Text]"/>
      <dgm:spPr/>
      <dgm:t>
        <a:bodyPr/>
        <a:lstStyle/>
        <a:p>
          <a:r>
            <a:rPr lang="en-GB" dirty="0"/>
            <a:t>Annie Grady</a:t>
          </a:r>
        </a:p>
      </dgm:t>
    </dgm:pt>
    <dgm:pt modelId="{803C8E2B-6F2D-4B47-9EE4-17B6999975D7}" type="parTrans" cxnId="{123CC19E-8824-4CA9-8467-8735F1FC119F}">
      <dgm:prSet/>
      <dgm:spPr/>
      <dgm:t>
        <a:bodyPr/>
        <a:lstStyle/>
        <a:p>
          <a:endParaRPr lang="en-GB"/>
        </a:p>
      </dgm:t>
    </dgm:pt>
    <dgm:pt modelId="{CA774CF7-3A82-4AA6-8363-8372013EAE67}" type="sibTrans" cxnId="{123CC19E-8824-4CA9-8467-8735F1FC119F}">
      <dgm:prSet/>
      <dgm:spPr/>
      <dgm:t>
        <a:bodyPr/>
        <a:lstStyle/>
        <a:p>
          <a:endParaRPr lang="en-GB"/>
        </a:p>
      </dgm:t>
    </dgm:pt>
    <dgm:pt modelId="{48EB2C63-E3E0-4B43-A81B-85EE08E6B1B6}">
      <dgm:prSet/>
      <dgm:spPr/>
      <dgm:t>
        <a:bodyPr/>
        <a:lstStyle/>
        <a:p>
          <a:r>
            <a:rPr lang="en-GB" dirty="0"/>
            <a:t>Gender</a:t>
          </a:r>
        </a:p>
      </dgm:t>
    </dgm:pt>
    <dgm:pt modelId="{5539F59F-4C7B-4689-8E92-E78553D9DA68}" type="parTrans" cxnId="{4865C259-2A01-4B1F-9465-9E867CF146CF}">
      <dgm:prSet/>
      <dgm:spPr/>
      <dgm:t>
        <a:bodyPr/>
        <a:lstStyle/>
        <a:p>
          <a:endParaRPr lang="en-GB"/>
        </a:p>
      </dgm:t>
    </dgm:pt>
    <dgm:pt modelId="{8419BD95-AFAB-4148-8F4C-362305C56C29}" type="sibTrans" cxnId="{4865C259-2A01-4B1F-9465-9E867CF146CF}">
      <dgm:prSet/>
      <dgm:spPr/>
      <dgm:t>
        <a:bodyPr/>
        <a:lstStyle/>
        <a:p>
          <a:endParaRPr lang="en-GB"/>
        </a:p>
      </dgm:t>
    </dgm:pt>
    <dgm:pt modelId="{625B5689-7384-4751-BD01-0A45904FDEA6}">
      <dgm:prSet/>
      <dgm:spPr/>
      <dgm:t>
        <a:bodyPr/>
        <a:lstStyle/>
        <a:p>
          <a:r>
            <a:rPr lang="en-GB" dirty="0"/>
            <a:t>Race</a:t>
          </a:r>
        </a:p>
      </dgm:t>
    </dgm:pt>
    <dgm:pt modelId="{BBFC7297-9345-4F24-85A2-E0EE01DE5D08}" type="parTrans" cxnId="{2AFD989B-EF27-4F11-BB33-6465F04B18E1}">
      <dgm:prSet/>
      <dgm:spPr/>
      <dgm:t>
        <a:bodyPr/>
        <a:lstStyle/>
        <a:p>
          <a:endParaRPr lang="en-GB"/>
        </a:p>
      </dgm:t>
    </dgm:pt>
    <dgm:pt modelId="{3323F9AB-E181-4C5C-988E-1EC18A34654D}" type="sibTrans" cxnId="{2AFD989B-EF27-4F11-BB33-6465F04B18E1}">
      <dgm:prSet/>
      <dgm:spPr/>
      <dgm:t>
        <a:bodyPr/>
        <a:lstStyle/>
        <a:p>
          <a:endParaRPr lang="en-GB"/>
        </a:p>
      </dgm:t>
    </dgm:pt>
    <dgm:pt modelId="{1062D1BF-B333-4A64-9CD9-7F8DD5A676A5}">
      <dgm:prSet/>
      <dgm:spPr/>
      <dgm:t>
        <a:bodyPr/>
        <a:lstStyle/>
        <a:p>
          <a:r>
            <a:rPr lang="en-GB" dirty="0"/>
            <a:t>The Women’s Organisation</a:t>
          </a:r>
        </a:p>
      </dgm:t>
    </dgm:pt>
    <dgm:pt modelId="{9CD11ECA-DE1A-4C29-9AFD-7ADB3C4AEEAA}" type="parTrans" cxnId="{3C171739-6221-4E49-8BAF-EBDD867BB685}">
      <dgm:prSet/>
      <dgm:spPr/>
      <dgm:t>
        <a:bodyPr/>
        <a:lstStyle/>
        <a:p>
          <a:endParaRPr lang="en-GB"/>
        </a:p>
      </dgm:t>
    </dgm:pt>
    <dgm:pt modelId="{785AC043-22B3-494A-A639-AEF3416B5287}" type="sibTrans" cxnId="{3C171739-6221-4E49-8BAF-EBDD867BB685}">
      <dgm:prSet/>
      <dgm:spPr/>
      <dgm:t>
        <a:bodyPr/>
        <a:lstStyle/>
        <a:p>
          <a:endParaRPr lang="en-GB"/>
        </a:p>
      </dgm:t>
    </dgm:pt>
    <dgm:pt modelId="{FD79888C-5A8B-43CE-A334-D8CC0CA0D534}">
      <dgm:prSet/>
      <dgm:spPr/>
      <dgm:t>
        <a:bodyPr/>
        <a:lstStyle/>
        <a:p>
          <a:r>
            <a:rPr lang="en-GB" dirty="0"/>
            <a:t>The Women’s Organisation</a:t>
          </a:r>
        </a:p>
      </dgm:t>
    </dgm:pt>
    <dgm:pt modelId="{0C3E04F9-8065-4B4B-BA72-F0CF127C19FA}" type="parTrans" cxnId="{EF8E742E-BC62-4594-A02E-EEB74E5439CF}">
      <dgm:prSet/>
      <dgm:spPr/>
      <dgm:t>
        <a:bodyPr/>
        <a:lstStyle/>
        <a:p>
          <a:endParaRPr lang="en-GB"/>
        </a:p>
      </dgm:t>
    </dgm:pt>
    <dgm:pt modelId="{DF06B915-233C-4B75-A63D-D0329C8DDCF0}" type="sibTrans" cxnId="{EF8E742E-BC62-4594-A02E-EEB74E5439CF}">
      <dgm:prSet/>
      <dgm:spPr/>
      <dgm:t>
        <a:bodyPr/>
        <a:lstStyle/>
        <a:p>
          <a:endParaRPr lang="en-GB"/>
        </a:p>
      </dgm:t>
    </dgm:pt>
    <dgm:pt modelId="{E69D0189-A255-4D8E-803D-86C3EE57C723}">
      <dgm:prSet/>
      <dgm:spPr/>
      <dgm:t>
        <a:bodyPr/>
        <a:lstStyle/>
        <a:p>
          <a:r>
            <a:rPr lang="en-GB" dirty="0"/>
            <a:t>Anne-Marie Swift</a:t>
          </a:r>
        </a:p>
      </dgm:t>
    </dgm:pt>
    <dgm:pt modelId="{D057E0CD-F17B-47CF-91B9-586D09A9CD1B}" type="parTrans" cxnId="{35041D04-6721-4768-B118-853944D1CB48}">
      <dgm:prSet/>
      <dgm:spPr/>
      <dgm:t>
        <a:bodyPr/>
        <a:lstStyle/>
        <a:p>
          <a:endParaRPr lang="en-GB"/>
        </a:p>
      </dgm:t>
    </dgm:pt>
    <dgm:pt modelId="{7B0E6EED-248F-479D-81E9-D44742B83CB7}" type="sibTrans" cxnId="{35041D04-6721-4768-B118-853944D1CB48}">
      <dgm:prSet/>
      <dgm:spPr/>
      <dgm:t>
        <a:bodyPr/>
        <a:lstStyle/>
        <a:p>
          <a:endParaRPr lang="en-GB"/>
        </a:p>
      </dgm:t>
    </dgm:pt>
    <dgm:pt modelId="{21510091-007D-4056-8AE9-D6A55F9A7CAC}">
      <dgm:prSet/>
      <dgm:spPr/>
      <dgm:t>
        <a:bodyPr/>
        <a:lstStyle/>
        <a:p>
          <a:r>
            <a:rPr lang="en-GB" dirty="0"/>
            <a:t>Angelica Kayode-Okoro</a:t>
          </a:r>
        </a:p>
      </dgm:t>
    </dgm:pt>
    <dgm:pt modelId="{1452D8ED-F3FB-4CAA-8028-8BD7CA86F79A}" type="parTrans" cxnId="{62B084BD-EC3D-47DD-B8F2-868B144B7D8B}">
      <dgm:prSet/>
      <dgm:spPr/>
      <dgm:t>
        <a:bodyPr/>
        <a:lstStyle/>
        <a:p>
          <a:endParaRPr lang="en-GB"/>
        </a:p>
      </dgm:t>
    </dgm:pt>
    <dgm:pt modelId="{7EC33B8B-9582-4613-8CD8-D584A76319EC}" type="sibTrans" cxnId="{62B084BD-EC3D-47DD-B8F2-868B144B7D8B}">
      <dgm:prSet/>
      <dgm:spPr/>
      <dgm:t>
        <a:bodyPr/>
        <a:lstStyle/>
        <a:p>
          <a:endParaRPr lang="en-GB"/>
        </a:p>
      </dgm:t>
    </dgm:pt>
    <dgm:pt modelId="{D6A77E9A-B4BB-40B1-B1FE-9356C08C7BE6}">
      <dgm:prSet/>
      <dgm:spPr/>
      <dgm:t>
        <a:bodyPr/>
        <a:lstStyle/>
        <a:p>
          <a:r>
            <a:rPr lang="en-GB" dirty="0"/>
            <a:t>Lorna Rogers</a:t>
          </a:r>
        </a:p>
      </dgm:t>
    </dgm:pt>
    <dgm:pt modelId="{482FAD41-E99E-4A19-BF0F-43D641BD4545}" type="parTrans" cxnId="{425765CE-86E2-42DE-AC48-74EC32AAA485}">
      <dgm:prSet/>
      <dgm:spPr/>
      <dgm:t>
        <a:bodyPr/>
        <a:lstStyle/>
        <a:p>
          <a:endParaRPr lang="en-GB"/>
        </a:p>
      </dgm:t>
    </dgm:pt>
    <dgm:pt modelId="{2C08C88F-F2F5-4D69-B20E-2F52379C2693}" type="sibTrans" cxnId="{425765CE-86E2-42DE-AC48-74EC32AAA485}">
      <dgm:prSet/>
      <dgm:spPr/>
      <dgm:t>
        <a:bodyPr/>
        <a:lstStyle/>
        <a:p>
          <a:endParaRPr lang="en-GB"/>
        </a:p>
      </dgm:t>
    </dgm:pt>
    <dgm:pt modelId="{562A02CE-454F-426C-825F-26837770176E}">
      <dgm:prSet/>
      <dgm:spPr/>
      <dgm:t>
        <a:bodyPr/>
        <a:lstStyle/>
        <a:p>
          <a:r>
            <a:rPr lang="en-GB" dirty="0"/>
            <a:t>Claire Blott</a:t>
          </a:r>
        </a:p>
      </dgm:t>
    </dgm:pt>
    <dgm:pt modelId="{88D159FB-1FAF-448B-8D31-5A9774B7016B}" type="parTrans" cxnId="{82629685-619F-4F58-AC5B-5E577F19C45A}">
      <dgm:prSet/>
      <dgm:spPr/>
      <dgm:t>
        <a:bodyPr/>
        <a:lstStyle/>
        <a:p>
          <a:endParaRPr lang="en-GB"/>
        </a:p>
      </dgm:t>
    </dgm:pt>
    <dgm:pt modelId="{EB4B4665-F911-4529-A16E-64F8781B8026}" type="sibTrans" cxnId="{82629685-619F-4F58-AC5B-5E577F19C45A}">
      <dgm:prSet/>
      <dgm:spPr/>
      <dgm:t>
        <a:bodyPr/>
        <a:lstStyle/>
        <a:p>
          <a:endParaRPr lang="en-GB"/>
        </a:p>
      </dgm:t>
    </dgm:pt>
    <dgm:pt modelId="{15D55652-F43F-4CDB-8E11-732B41956480}">
      <dgm:prSet/>
      <dgm:spPr/>
      <dgm:t>
        <a:bodyPr/>
        <a:lstStyle/>
        <a:p>
          <a:r>
            <a:rPr lang="en-GB" dirty="0"/>
            <a:t>Laura Williams</a:t>
          </a:r>
        </a:p>
      </dgm:t>
    </dgm:pt>
    <dgm:pt modelId="{772BDA07-D83A-4F87-B12B-DBC861EF2645}" type="parTrans" cxnId="{D6834D51-1F32-4BC0-A69F-614A31719135}">
      <dgm:prSet/>
      <dgm:spPr/>
      <dgm:t>
        <a:bodyPr/>
        <a:lstStyle/>
        <a:p>
          <a:endParaRPr lang="en-GB"/>
        </a:p>
      </dgm:t>
    </dgm:pt>
    <dgm:pt modelId="{464A641A-CA84-43E8-995E-00562072436D}" type="sibTrans" cxnId="{D6834D51-1F32-4BC0-A69F-614A31719135}">
      <dgm:prSet/>
      <dgm:spPr/>
      <dgm:t>
        <a:bodyPr/>
        <a:lstStyle/>
        <a:p>
          <a:endParaRPr lang="en-GB"/>
        </a:p>
      </dgm:t>
    </dgm:pt>
    <dgm:pt modelId="{27616953-95D6-424D-AFAA-DC98B504B120}">
      <dgm:prSet/>
      <dgm:spPr/>
      <dgm:t>
        <a:bodyPr/>
        <a:lstStyle/>
        <a:p>
          <a:r>
            <a:rPr lang="en-GB" dirty="0"/>
            <a:t>Gary Evans/ Martin Draper</a:t>
          </a:r>
        </a:p>
      </dgm:t>
    </dgm:pt>
    <dgm:pt modelId="{F330ADAB-3E2E-49DE-9F37-A74CE569EAFA}" type="parTrans" cxnId="{FA8C5293-1689-424F-A758-D83226F3E8DB}">
      <dgm:prSet/>
      <dgm:spPr/>
      <dgm:t>
        <a:bodyPr/>
        <a:lstStyle/>
        <a:p>
          <a:endParaRPr lang="en-GB"/>
        </a:p>
      </dgm:t>
    </dgm:pt>
    <dgm:pt modelId="{783B9F6B-A973-4C5D-9AE3-B74096FFA72D}" type="sibTrans" cxnId="{FA8C5293-1689-424F-A758-D83226F3E8DB}">
      <dgm:prSet/>
      <dgm:spPr/>
      <dgm:t>
        <a:bodyPr/>
        <a:lstStyle/>
        <a:p>
          <a:endParaRPr lang="en-GB"/>
        </a:p>
      </dgm:t>
    </dgm:pt>
    <dgm:pt modelId="{94EECB61-7376-4639-A99B-33FAF52EC67A}">
      <dgm:prSet custT="1"/>
      <dgm:spPr/>
      <dgm:t>
        <a:bodyPr/>
        <a:lstStyle/>
        <a:p>
          <a:r>
            <a:rPr lang="en-GB" sz="1400" dirty="0"/>
            <a:t>Samia Benbrih </a:t>
          </a:r>
        </a:p>
        <a:p>
          <a:r>
            <a:rPr lang="en-GB" sz="1400" dirty="0"/>
            <a:t>Tawhid Islam</a:t>
          </a:r>
        </a:p>
      </dgm:t>
    </dgm:pt>
    <dgm:pt modelId="{1FA1C902-C911-4181-8AA7-A137B9D09496}" type="parTrans" cxnId="{D8B6E321-447C-4C1A-8A18-114C8DA7A5A6}">
      <dgm:prSet/>
      <dgm:spPr/>
      <dgm:t>
        <a:bodyPr/>
        <a:lstStyle/>
        <a:p>
          <a:endParaRPr lang="en-GB"/>
        </a:p>
      </dgm:t>
    </dgm:pt>
    <dgm:pt modelId="{089F3D32-5F64-48CE-9B35-191E7AC1D79D}" type="sibTrans" cxnId="{D8B6E321-447C-4C1A-8A18-114C8DA7A5A6}">
      <dgm:prSet/>
      <dgm:spPr/>
      <dgm:t>
        <a:bodyPr/>
        <a:lstStyle/>
        <a:p>
          <a:endParaRPr lang="en-GB"/>
        </a:p>
      </dgm:t>
    </dgm:pt>
    <dgm:pt modelId="{48035776-7CB1-446E-934A-BB66F6903D04}">
      <dgm:prSet custT="1"/>
      <dgm:spPr/>
      <dgm:t>
        <a:bodyPr/>
        <a:lstStyle/>
        <a:p>
          <a:r>
            <a:rPr lang="en-GB" sz="1200" dirty="0"/>
            <a:t>Erika Rushton</a:t>
          </a:r>
        </a:p>
        <a:p>
          <a:r>
            <a:rPr lang="en-GB" sz="1200" dirty="0"/>
            <a:t>Cristina Steliana Mihailovici</a:t>
          </a:r>
        </a:p>
      </dgm:t>
    </dgm:pt>
    <dgm:pt modelId="{5124C82D-4DA0-4C86-B6AE-AC0AAB5BD42B}" type="parTrans" cxnId="{2458993D-30FC-47AF-8A02-F2E597DEC640}">
      <dgm:prSet/>
      <dgm:spPr/>
      <dgm:t>
        <a:bodyPr/>
        <a:lstStyle/>
        <a:p>
          <a:endParaRPr lang="en-GB"/>
        </a:p>
      </dgm:t>
    </dgm:pt>
    <dgm:pt modelId="{C5ADBBE2-4850-4A09-A38C-63E222E81AC4}" type="sibTrans" cxnId="{2458993D-30FC-47AF-8A02-F2E597DEC640}">
      <dgm:prSet/>
      <dgm:spPr/>
      <dgm:t>
        <a:bodyPr/>
        <a:lstStyle/>
        <a:p>
          <a:endParaRPr lang="en-GB"/>
        </a:p>
      </dgm:t>
    </dgm:pt>
    <dgm:pt modelId="{514DDFF0-2595-4092-A345-2CAFDE2E1D76}">
      <dgm:prSet custT="1"/>
      <dgm:spPr/>
      <dgm:t>
        <a:bodyPr/>
        <a:lstStyle/>
        <a:p>
          <a:r>
            <a:rPr lang="en-GB" sz="1400" dirty="0"/>
            <a:t>Anthony Hopkinson</a:t>
          </a:r>
        </a:p>
        <a:p>
          <a:r>
            <a:rPr lang="en-GB" sz="1400" dirty="0"/>
            <a:t>Rian Bailey-Weir</a:t>
          </a:r>
        </a:p>
      </dgm:t>
    </dgm:pt>
    <dgm:pt modelId="{F916B41E-DA80-4B0A-8F12-6A864805DB82}" type="parTrans" cxnId="{8E9D3846-DBB8-4D4B-8A00-94C3186BEA8C}">
      <dgm:prSet/>
      <dgm:spPr/>
      <dgm:t>
        <a:bodyPr/>
        <a:lstStyle/>
        <a:p>
          <a:endParaRPr lang="en-GB"/>
        </a:p>
      </dgm:t>
    </dgm:pt>
    <dgm:pt modelId="{4AFABC74-71F1-45F8-83DA-136C974A5C52}" type="sibTrans" cxnId="{8E9D3846-DBB8-4D4B-8A00-94C3186BEA8C}">
      <dgm:prSet/>
      <dgm:spPr/>
      <dgm:t>
        <a:bodyPr/>
        <a:lstStyle/>
        <a:p>
          <a:endParaRPr lang="en-GB"/>
        </a:p>
      </dgm:t>
    </dgm:pt>
    <dgm:pt modelId="{53A23174-8349-4DFB-838D-AAFE6EA36ED9}">
      <dgm:prSet custT="1"/>
      <dgm:spPr/>
      <dgm:t>
        <a:bodyPr/>
        <a:lstStyle/>
        <a:p>
          <a:r>
            <a:rPr lang="en-GB" sz="1400" dirty="0"/>
            <a:t>Philip Barton</a:t>
          </a:r>
        </a:p>
        <a:p>
          <a:r>
            <a:rPr lang="en-GB" sz="1400" dirty="0"/>
            <a:t>Caroline Keep</a:t>
          </a:r>
        </a:p>
      </dgm:t>
    </dgm:pt>
    <dgm:pt modelId="{96F5F125-77EF-41D1-9AB4-BD2FA298A41F}" type="parTrans" cxnId="{D542F77C-C99C-4FC4-B3CC-0C2DC08E5D09}">
      <dgm:prSet/>
      <dgm:spPr/>
      <dgm:t>
        <a:bodyPr/>
        <a:lstStyle/>
        <a:p>
          <a:endParaRPr lang="en-GB"/>
        </a:p>
      </dgm:t>
    </dgm:pt>
    <dgm:pt modelId="{B8A068A1-2553-4137-8629-BF577259A09A}" type="sibTrans" cxnId="{D542F77C-C99C-4FC4-B3CC-0C2DC08E5D09}">
      <dgm:prSet/>
      <dgm:spPr/>
      <dgm:t>
        <a:bodyPr/>
        <a:lstStyle/>
        <a:p>
          <a:endParaRPr lang="en-GB"/>
        </a:p>
      </dgm:t>
    </dgm:pt>
    <dgm:pt modelId="{35BAAB00-6AB9-44B4-890A-BDABDDD01360}" type="pres">
      <dgm:prSet presAssocID="{718F332E-BF45-4C48-B3FB-D8887F08F425}" presName="diagram" presStyleCnt="0">
        <dgm:presLayoutVars>
          <dgm:chPref val="1"/>
          <dgm:dir/>
          <dgm:animOne val="branch"/>
          <dgm:animLvl val="lvl"/>
          <dgm:resizeHandles/>
        </dgm:presLayoutVars>
      </dgm:prSet>
      <dgm:spPr/>
    </dgm:pt>
    <dgm:pt modelId="{038C93AA-DABE-4309-9C13-408956575E81}" type="pres">
      <dgm:prSet presAssocID="{625B5689-7384-4751-BD01-0A45904FDEA6}" presName="root" presStyleCnt="0"/>
      <dgm:spPr/>
    </dgm:pt>
    <dgm:pt modelId="{3C43BA31-CCFF-42D2-AB7F-822F49110E13}" type="pres">
      <dgm:prSet presAssocID="{625B5689-7384-4751-BD01-0A45904FDEA6}" presName="rootComposite" presStyleCnt="0"/>
      <dgm:spPr/>
    </dgm:pt>
    <dgm:pt modelId="{BEC844ED-3152-423A-A548-97D6C0280B98}" type="pres">
      <dgm:prSet presAssocID="{625B5689-7384-4751-BD01-0A45904FDEA6}" presName="rootText" presStyleLbl="node1" presStyleIdx="0" presStyleCnt="4"/>
      <dgm:spPr/>
    </dgm:pt>
    <dgm:pt modelId="{F6CD3C2B-6950-4B49-8B68-F1165913E0AF}" type="pres">
      <dgm:prSet presAssocID="{625B5689-7384-4751-BD01-0A45904FDEA6}" presName="rootConnector" presStyleLbl="node1" presStyleIdx="0" presStyleCnt="4"/>
      <dgm:spPr/>
    </dgm:pt>
    <dgm:pt modelId="{0D9D2FD2-CE1F-4E84-B000-0DA532B130A2}" type="pres">
      <dgm:prSet presAssocID="{625B5689-7384-4751-BD01-0A45904FDEA6}" presName="childShape" presStyleCnt="0"/>
      <dgm:spPr/>
    </dgm:pt>
    <dgm:pt modelId="{613F87F6-B7F7-43A5-9AD1-88DA72772BF7}" type="pres">
      <dgm:prSet presAssocID="{1FA1C902-C911-4181-8AA7-A137B9D09496}" presName="Name13" presStyleLbl="parChTrans1D2" presStyleIdx="0" presStyleCnt="16"/>
      <dgm:spPr/>
    </dgm:pt>
    <dgm:pt modelId="{BFD89FD7-9001-43B5-96C3-56E097652CF4}" type="pres">
      <dgm:prSet presAssocID="{94EECB61-7376-4639-A99B-33FAF52EC67A}" presName="childText" presStyleLbl="bgAcc1" presStyleIdx="0" presStyleCnt="16">
        <dgm:presLayoutVars>
          <dgm:bulletEnabled val="1"/>
        </dgm:presLayoutVars>
      </dgm:prSet>
      <dgm:spPr/>
    </dgm:pt>
    <dgm:pt modelId="{C0340A7A-A297-49EE-878A-635B97BEDA99}" type="pres">
      <dgm:prSet presAssocID="{0C3E04F9-8065-4B4B-BA72-F0CF127C19FA}" presName="Name13" presStyleLbl="parChTrans1D2" presStyleIdx="1" presStyleCnt="16"/>
      <dgm:spPr/>
    </dgm:pt>
    <dgm:pt modelId="{101420CE-2CA9-4C59-88C7-1E8E64D2FDFA}" type="pres">
      <dgm:prSet presAssocID="{FD79888C-5A8B-43CE-A334-D8CC0CA0D534}" presName="childText" presStyleLbl="bgAcc1" presStyleIdx="1" presStyleCnt="16">
        <dgm:presLayoutVars>
          <dgm:bulletEnabled val="1"/>
        </dgm:presLayoutVars>
      </dgm:prSet>
      <dgm:spPr/>
    </dgm:pt>
    <dgm:pt modelId="{4A2066D2-4162-4CA0-B46A-03A6846F9D38}" type="pres">
      <dgm:prSet presAssocID="{1452D8ED-F3FB-4CAA-8028-8BD7CA86F79A}" presName="Name13" presStyleLbl="parChTrans1D2" presStyleIdx="2" presStyleCnt="16"/>
      <dgm:spPr/>
    </dgm:pt>
    <dgm:pt modelId="{0E601B27-752E-4E87-A5E9-1ED7E89B6EE7}" type="pres">
      <dgm:prSet presAssocID="{21510091-007D-4056-8AE9-D6A55F9A7CAC}" presName="childText" presStyleLbl="bgAcc1" presStyleIdx="2" presStyleCnt="16">
        <dgm:presLayoutVars>
          <dgm:bulletEnabled val="1"/>
        </dgm:presLayoutVars>
      </dgm:prSet>
      <dgm:spPr/>
    </dgm:pt>
    <dgm:pt modelId="{8A6AA346-9889-4D72-9A2B-97E82BBBA315}" type="pres">
      <dgm:prSet presAssocID="{482FAD41-E99E-4A19-BF0F-43D641BD4545}" presName="Name13" presStyleLbl="parChTrans1D2" presStyleIdx="3" presStyleCnt="16"/>
      <dgm:spPr/>
    </dgm:pt>
    <dgm:pt modelId="{F52306DB-C547-4287-96C1-AC01B4EF29DB}" type="pres">
      <dgm:prSet presAssocID="{D6A77E9A-B4BB-40B1-B1FE-9356C08C7BE6}" presName="childText" presStyleLbl="bgAcc1" presStyleIdx="3" presStyleCnt="16">
        <dgm:presLayoutVars>
          <dgm:bulletEnabled val="1"/>
        </dgm:presLayoutVars>
      </dgm:prSet>
      <dgm:spPr/>
    </dgm:pt>
    <dgm:pt modelId="{825AF088-B723-466E-B8A8-45B7B4043620}" type="pres">
      <dgm:prSet presAssocID="{48EB2C63-E3E0-4B43-A81B-85EE08E6B1B6}" presName="root" presStyleCnt="0"/>
      <dgm:spPr/>
    </dgm:pt>
    <dgm:pt modelId="{128B438B-63A5-4DEB-9280-79691F52F20A}" type="pres">
      <dgm:prSet presAssocID="{48EB2C63-E3E0-4B43-A81B-85EE08E6B1B6}" presName="rootComposite" presStyleCnt="0"/>
      <dgm:spPr/>
    </dgm:pt>
    <dgm:pt modelId="{15E6088B-EB5B-451E-8AB2-B99466115787}" type="pres">
      <dgm:prSet presAssocID="{48EB2C63-E3E0-4B43-A81B-85EE08E6B1B6}" presName="rootText" presStyleLbl="node1" presStyleIdx="1" presStyleCnt="4"/>
      <dgm:spPr/>
    </dgm:pt>
    <dgm:pt modelId="{C28B9664-D65D-4C4E-8788-69ACEFEF7507}" type="pres">
      <dgm:prSet presAssocID="{48EB2C63-E3E0-4B43-A81B-85EE08E6B1B6}" presName="rootConnector" presStyleLbl="node1" presStyleIdx="1" presStyleCnt="4"/>
      <dgm:spPr/>
    </dgm:pt>
    <dgm:pt modelId="{DA17C2AC-887F-4797-A5BB-E4F754178854}" type="pres">
      <dgm:prSet presAssocID="{48EB2C63-E3E0-4B43-A81B-85EE08E6B1B6}" presName="childShape" presStyleCnt="0"/>
      <dgm:spPr/>
    </dgm:pt>
    <dgm:pt modelId="{27F2C24D-AB2D-44FC-BA08-8C8B6A86DC46}" type="pres">
      <dgm:prSet presAssocID="{5124C82D-4DA0-4C86-B6AE-AC0AAB5BD42B}" presName="Name13" presStyleLbl="parChTrans1D2" presStyleIdx="4" presStyleCnt="16"/>
      <dgm:spPr/>
    </dgm:pt>
    <dgm:pt modelId="{0AD28022-7CF2-4AB0-B112-83700B6106BE}" type="pres">
      <dgm:prSet presAssocID="{48035776-7CB1-446E-934A-BB66F6903D04}" presName="childText" presStyleLbl="bgAcc1" presStyleIdx="4" presStyleCnt="16">
        <dgm:presLayoutVars>
          <dgm:bulletEnabled val="1"/>
        </dgm:presLayoutVars>
      </dgm:prSet>
      <dgm:spPr/>
    </dgm:pt>
    <dgm:pt modelId="{2BEBD8DB-CB96-426E-958B-170A06B87373}" type="pres">
      <dgm:prSet presAssocID="{9CD11ECA-DE1A-4C29-9AFD-7ADB3C4AEEAA}" presName="Name13" presStyleLbl="parChTrans1D2" presStyleIdx="5" presStyleCnt="16"/>
      <dgm:spPr/>
    </dgm:pt>
    <dgm:pt modelId="{AC41ED92-A340-48F6-8349-684A7BAD0917}" type="pres">
      <dgm:prSet presAssocID="{1062D1BF-B333-4A64-9CD9-7F8DD5A676A5}" presName="childText" presStyleLbl="bgAcc1" presStyleIdx="5" presStyleCnt="16">
        <dgm:presLayoutVars>
          <dgm:bulletEnabled val="1"/>
        </dgm:presLayoutVars>
      </dgm:prSet>
      <dgm:spPr/>
    </dgm:pt>
    <dgm:pt modelId="{A7A0FCDB-2440-4FFA-A0F3-518BB277600A}" type="pres">
      <dgm:prSet presAssocID="{D057E0CD-F17B-47CF-91B9-586D09A9CD1B}" presName="Name13" presStyleLbl="parChTrans1D2" presStyleIdx="6" presStyleCnt="16"/>
      <dgm:spPr/>
    </dgm:pt>
    <dgm:pt modelId="{2DC1602D-8FB8-40BE-844C-002D2FDC0E34}" type="pres">
      <dgm:prSet presAssocID="{E69D0189-A255-4D8E-803D-86C3EE57C723}" presName="childText" presStyleLbl="bgAcc1" presStyleIdx="6" presStyleCnt="16">
        <dgm:presLayoutVars>
          <dgm:bulletEnabled val="1"/>
        </dgm:presLayoutVars>
      </dgm:prSet>
      <dgm:spPr/>
    </dgm:pt>
    <dgm:pt modelId="{1943FD2B-BA83-4A85-BEA7-ECDE029C5725}" type="pres">
      <dgm:prSet presAssocID="{88D159FB-1FAF-448B-8D31-5A9774B7016B}" presName="Name13" presStyleLbl="parChTrans1D2" presStyleIdx="7" presStyleCnt="16"/>
      <dgm:spPr/>
    </dgm:pt>
    <dgm:pt modelId="{D1F23573-ED79-4104-AF14-B6C2A291AD78}" type="pres">
      <dgm:prSet presAssocID="{562A02CE-454F-426C-825F-26837770176E}" presName="childText" presStyleLbl="bgAcc1" presStyleIdx="7" presStyleCnt="16">
        <dgm:presLayoutVars>
          <dgm:bulletEnabled val="1"/>
        </dgm:presLayoutVars>
      </dgm:prSet>
      <dgm:spPr/>
    </dgm:pt>
    <dgm:pt modelId="{95E391C6-8B44-4771-A117-345CCBAB33F8}" type="pres">
      <dgm:prSet presAssocID="{3B9A5BEE-5BF6-4A88-A253-055749895409}" presName="root" presStyleCnt="0"/>
      <dgm:spPr/>
    </dgm:pt>
    <dgm:pt modelId="{F75F5EF5-10F3-4FD6-8D2D-3B2510181239}" type="pres">
      <dgm:prSet presAssocID="{3B9A5BEE-5BF6-4A88-A253-055749895409}" presName="rootComposite" presStyleCnt="0"/>
      <dgm:spPr/>
    </dgm:pt>
    <dgm:pt modelId="{CAACB067-8394-4E28-8E09-5BD7ED0FDACC}" type="pres">
      <dgm:prSet presAssocID="{3B9A5BEE-5BF6-4A88-A253-055749895409}" presName="rootText" presStyleLbl="node1" presStyleIdx="2" presStyleCnt="4"/>
      <dgm:spPr/>
    </dgm:pt>
    <dgm:pt modelId="{EB4E9039-620B-4D6D-9770-3F1353782A40}" type="pres">
      <dgm:prSet presAssocID="{3B9A5BEE-5BF6-4A88-A253-055749895409}" presName="rootConnector" presStyleLbl="node1" presStyleIdx="2" presStyleCnt="4"/>
      <dgm:spPr/>
    </dgm:pt>
    <dgm:pt modelId="{73DEA938-5C8B-4F78-82D8-67620CCF6F31}" type="pres">
      <dgm:prSet presAssocID="{3B9A5BEE-5BF6-4A88-A253-055749895409}" presName="childShape" presStyleCnt="0"/>
      <dgm:spPr/>
    </dgm:pt>
    <dgm:pt modelId="{DEB95ACB-E163-4716-BD7F-863390DEEE77}" type="pres">
      <dgm:prSet presAssocID="{F916B41E-DA80-4B0A-8F12-6A864805DB82}" presName="Name13" presStyleLbl="parChTrans1D2" presStyleIdx="8" presStyleCnt="16"/>
      <dgm:spPr/>
    </dgm:pt>
    <dgm:pt modelId="{F6632F6A-8652-41BA-881D-E2526A0D9305}" type="pres">
      <dgm:prSet presAssocID="{514DDFF0-2595-4092-A345-2CAFDE2E1D76}" presName="childText" presStyleLbl="bgAcc1" presStyleIdx="8" presStyleCnt="16">
        <dgm:presLayoutVars>
          <dgm:bulletEnabled val="1"/>
        </dgm:presLayoutVars>
      </dgm:prSet>
      <dgm:spPr/>
    </dgm:pt>
    <dgm:pt modelId="{FDBFBA15-12FA-46B9-A857-79568D68880D}" type="pres">
      <dgm:prSet presAssocID="{721B4810-63EB-4A21-97F5-56FCCA8A2B2C}" presName="Name13" presStyleLbl="parChTrans1D2" presStyleIdx="9" presStyleCnt="16"/>
      <dgm:spPr/>
    </dgm:pt>
    <dgm:pt modelId="{B3AF7B9C-C96B-4F11-9FF2-A43A741AC137}" type="pres">
      <dgm:prSet presAssocID="{78645E2D-9782-4904-8511-F277D98BE21C}" presName="childText" presStyleLbl="bgAcc1" presStyleIdx="9" presStyleCnt="16">
        <dgm:presLayoutVars>
          <dgm:bulletEnabled val="1"/>
        </dgm:presLayoutVars>
      </dgm:prSet>
      <dgm:spPr/>
    </dgm:pt>
    <dgm:pt modelId="{0343B0BF-591A-40B6-A9D6-74CE885FF752}" type="pres">
      <dgm:prSet presAssocID="{C4C75699-7CA4-41D7-8EC5-DC5DB68B920E}" presName="Name13" presStyleLbl="parChTrans1D2" presStyleIdx="10" presStyleCnt="16"/>
      <dgm:spPr/>
    </dgm:pt>
    <dgm:pt modelId="{CF001BEE-6E0B-468D-B074-AF8BC9F3EC4B}" type="pres">
      <dgm:prSet presAssocID="{274C01D9-9EC5-4158-B34F-4403A19743D7}" presName="childText" presStyleLbl="bgAcc1" presStyleIdx="10" presStyleCnt="16">
        <dgm:presLayoutVars>
          <dgm:bulletEnabled val="1"/>
        </dgm:presLayoutVars>
      </dgm:prSet>
      <dgm:spPr/>
    </dgm:pt>
    <dgm:pt modelId="{8373DAD5-2AFD-453C-BB95-E03EBFE7D91F}" type="pres">
      <dgm:prSet presAssocID="{772BDA07-D83A-4F87-B12B-DBC861EF2645}" presName="Name13" presStyleLbl="parChTrans1D2" presStyleIdx="11" presStyleCnt="16"/>
      <dgm:spPr/>
    </dgm:pt>
    <dgm:pt modelId="{08AAA9FC-CE37-435C-BB7E-E96B74CEFE9C}" type="pres">
      <dgm:prSet presAssocID="{15D55652-F43F-4CDB-8E11-732B41956480}" presName="childText" presStyleLbl="bgAcc1" presStyleIdx="11" presStyleCnt="16">
        <dgm:presLayoutVars>
          <dgm:bulletEnabled val="1"/>
        </dgm:presLayoutVars>
      </dgm:prSet>
      <dgm:spPr/>
    </dgm:pt>
    <dgm:pt modelId="{65EFE0AE-E858-4E88-BC65-3B04CBEB7FB4}" type="pres">
      <dgm:prSet presAssocID="{29683098-25C8-448C-A49B-640864D4A521}" presName="root" presStyleCnt="0"/>
      <dgm:spPr/>
    </dgm:pt>
    <dgm:pt modelId="{BF8BE67A-6B7A-45D8-A120-3FB5CCF1E560}" type="pres">
      <dgm:prSet presAssocID="{29683098-25C8-448C-A49B-640864D4A521}" presName="rootComposite" presStyleCnt="0"/>
      <dgm:spPr/>
    </dgm:pt>
    <dgm:pt modelId="{907DFCA2-A7B8-407E-AE1F-46A49D5A31ED}" type="pres">
      <dgm:prSet presAssocID="{29683098-25C8-448C-A49B-640864D4A521}" presName="rootText" presStyleLbl="node1" presStyleIdx="3" presStyleCnt="4"/>
      <dgm:spPr/>
    </dgm:pt>
    <dgm:pt modelId="{86D01907-0339-446B-8B42-B99CC074D1F0}" type="pres">
      <dgm:prSet presAssocID="{29683098-25C8-448C-A49B-640864D4A521}" presName="rootConnector" presStyleLbl="node1" presStyleIdx="3" presStyleCnt="4"/>
      <dgm:spPr/>
    </dgm:pt>
    <dgm:pt modelId="{B7A4A7D0-74EB-4103-AED1-A910803B46FA}" type="pres">
      <dgm:prSet presAssocID="{29683098-25C8-448C-A49B-640864D4A521}" presName="childShape" presStyleCnt="0"/>
      <dgm:spPr/>
    </dgm:pt>
    <dgm:pt modelId="{97B0853B-E56E-4B6B-BB0A-0984C5FC3654}" type="pres">
      <dgm:prSet presAssocID="{96F5F125-77EF-41D1-9AB4-BD2FA298A41F}" presName="Name13" presStyleLbl="parChTrans1D2" presStyleIdx="12" presStyleCnt="16"/>
      <dgm:spPr/>
    </dgm:pt>
    <dgm:pt modelId="{BA9D7C3B-9F00-48E8-A342-6011BCB638A4}" type="pres">
      <dgm:prSet presAssocID="{53A23174-8349-4DFB-838D-AAFE6EA36ED9}" presName="childText" presStyleLbl="bgAcc1" presStyleIdx="12" presStyleCnt="16">
        <dgm:presLayoutVars>
          <dgm:bulletEnabled val="1"/>
        </dgm:presLayoutVars>
      </dgm:prSet>
      <dgm:spPr/>
    </dgm:pt>
    <dgm:pt modelId="{BCF5A946-A0F0-4729-8FD8-DF1D101ABA86}" type="pres">
      <dgm:prSet presAssocID="{4C5A885E-5253-49AA-B5A8-89E271C18D53}" presName="Name13" presStyleLbl="parChTrans1D2" presStyleIdx="13" presStyleCnt="16"/>
      <dgm:spPr/>
    </dgm:pt>
    <dgm:pt modelId="{32723F62-58C0-4DFE-B910-C04B06918A9C}" type="pres">
      <dgm:prSet presAssocID="{F95819C0-13E0-4113-B056-B1B87B588C2C}" presName="childText" presStyleLbl="bgAcc1" presStyleIdx="13" presStyleCnt="16">
        <dgm:presLayoutVars>
          <dgm:bulletEnabled val="1"/>
        </dgm:presLayoutVars>
      </dgm:prSet>
      <dgm:spPr/>
    </dgm:pt>
    <dgm:pt modelId="{3F6A0BC7-F900-4935-ABA9-9269180171EA}" type="pres">
      <dgm:prSet presAssocID="{803C8E2B-6F2D-4B47-9EE4-17B6999975D7}" presName="Name13" presStyleLbl="parChTrans1D2" presStyleIdx="14" presStyleCnt="16"/>
      <dgm:spPr/>
    </dgm:pt>
    <dgm:pt modelId="{F50E9028-6586-4FD4-A1D9-65013AD6EA2F}" type="pres">
      <dgm:prSet presAssocID="{CE25DBE0-7FFE-4B59-8454-A9661CCE6751}" presName="childText" presStyleLbl="bgAcc1" presStyleIdx="14" presStyleCnt="16">
        <dgm:presLayoutVars>
          <dgm:bulletEnabled val="1"/>
        </dgm:presLayoutVars>
      </dgm:prSet>
      <dgm:spPr/>
    </dgm:pt>
    <dgm:pt modelId="{B8ED53B2-364F-4497-BC76-CFD2F05582D1}" type="pres">
      <dgm:prSet presAssocID="{F330ADAB-3E2E-49DE-9F37-A74CE569EAFA}" presName="Name13" presStyleLbl="parChTrans1D2" presStyleIdx="15" presStyleCnt="16"/>
      <dgm:spPr/>
    </dgm:pt>
    <dgm:pt modelId="{8367E2A5-66C1-4FA6-BA10-EDA59ED4598F}" type="pres">
      <dgm:prSet presAssocID="{27616953-95D6-424D-AFAA-DC98B504B120}" presName="childText" presStyleLbl="bgAcc1" presStyleIdx="15" presStyleCnt="16">
        <dgm:presLayoutVars>
          <dgm:bulletEnabled val="1"/>
        </dgm:presLayoutVars>
      </dgm:prSet>
      <dgm:spPr/>
    </dgm:pt>
  </dgm:ptLst>
  <dgm:cxnLst>
    <dgm:cxn modelId="{AB244100-63D7-48AC-A7F5-A62B63EF20C6}" type="presOf" srcId="{E69D0189-A255-4D8E-803D-86C3EE57C723}" destId="{2DC1602D-8FB8-40BE-844C-002D2FDC0E34}" srcOrd="0" destOrd="0" presId="urn:microsoft.com/office/officeart/2005/8/layout/hierarchy3"/>
    <dgm:cxn modelId="{35041D04-6721-4768-B118-853944D1CB48}" srcId="{48EB2C63-E3E0-4B43-A81B-85EE08E6B1B6}" destId="{E69D0189-A255-4D8E-803D-86C3EE57C723}" srcOrd="2" destOrd="0" parTransId="{D057E0CD-F17B-47CF-91B9-586D09A9CD1B}" sibTransId="{7B0E6EED-248F-479D-81E9-D44742B83CB7}"/>
    <dgm:cxn modelId="{6FCC1E09-6E68-426F-8D0A-FA78E4BA1187}" type="presOf" srcId="{718F332E-BF45-4C48-B3FB-D8887F08F425}" destId="{35BAAB00-6AB9-44B4-890A-BDABDDD01360}" srcOrd="0" destOrd="0" presId="urn:microsoft.com/office/officeart/2005/8/layout/hierarchy3"/>
    <dgm:cxn modelId="{5D1F2D0C-5C8B-46BF-A3A8-7D633D17A68E}" type="presOf" srcId="{CE25DBE0-7FFE-4B59-8454-A9661CCE6751}" destId="{F50E9028-6586-4FD4-A1D9-65013AD6EA2F}" srcOrd="0" destOrd="0" presId="urn:microsoft.com/office/officeart/2005/8/layout/hierarchy3"/>
    <dgm:cxn modelId="{E76F4515-BF5E-4633-91CE-4AA60784DF49}" type="presOf" srcId="{48035776-7CB1-446E-934A-BB66F6903D04}" destId="{0AD28022-7CF2-4AB0-B112-83700B6106BE}" srcOrd="0" destOrd="0" presId="urn:microsoft.com/office/officeart/2005/8/layout/hierarchy3"/>
    <dgm:cxn modelId="{C0164B17-87B4-4CFB-A038-DD3DE041434F}" type="presOf" srcId="{21510091-007D-4056-8AE9-D6A55F9A7CAC}" destId="{0E601B27-752E-4E87-A5E9-1ED7E89B6EE7}" srcOrd="0" destOrd="0" presId="urn:microsoft.com/office/officeart/2005/8/layout/hierarchy3"/>
    <dgm:cxn modelId="{D8B6E321-447C-4C1A-8A18-114C8DA7A5A6}" srcId="{625B5689-7384-4751-BD01-0A45904FDEA6}" destId="{94EECB61-7376-4639-A99B-33FAF52EC67A}" srcOrd="0" destOrd="0" parTransId="{1FA1C902-C911-4181-8AA7-A137B9D09496}" sibTransId="{089F3D32-5F64-48CE-9B35-191E7AC1D79D}"/>
    <dgm:cxn modelId="{2A4A4623-44F3-457C-B356-0DDE54ACC511}" type="presOf" srcId="{96F5F125-77EF-41D1-9AB4-BD2FA298A41F}" destId="{97B0853B-E56E-4B6B-BB0A-0984C5FC3654}" srcOrd="0" destOrd="0" presId="urn:microsoft.com/office/officeart/2005/8/layout/hierarchy3"/>
    <dgm:cxn modelId="{29B60824-FE78-4863-86A1-FA0DD381EF08}" type="presOf" srcId="{721B4810-63EB-4A21-97F5-56FCCA8A2B2C}" destId="{FDBFBA15-12FA-46B9-A857-79568D68880D}" srcOrd="0" destOrd="0" presId="urn:microsoft.com/office/officeart/2005/8/layout/hierarchy3"/>
    <dgm:cxn modelId="{6F541924-ED97-4822-BC25-D6A6F60BFC19}" type="presOf" srcId="{3B9A5BEE-5BF6-4A88-A253-055749895409}" destId="{CAACB067-8394-4E28-8E09-5BD7ED0FDACC}" srcOrd="0" destOrd="0" presId="urn:microsoft.com/office/officeart/2005/8/layout/hierarchy3"/>
    <dgm:cxn modelId="{BFD0962A-2C45-4FBA-8BEC-E128E59E2460}" type="presOf" srcId="{C4C75699-7CA4-41D7-8EC5-DC5DB68B920E}" destId="{0343B0BF-591A-40B6-A9D6-74CE885FF752}" srcOrd="0" destOrd="0" presId="urn:microsoft.com/office/officeart/2005/8/layout/hierarchy3"/>
    <dgm:cxn modelId="{EF8E742E-BC62-4594-A02E-EEB74E5439CF}" srcId="{625B5689-7384-4751-BD01-0A45904FDEA6}" destId="{FD79888C-5A8B-43CE-A334-D8CC0CA0D534}" srcOrd="1" destOrd="0" parTransId="{0C3E04F9-8065-4B4B-BA72-F0CF127C19FA}" sibTransId="{DF06B915-233C-4B75-A63D-D0329C8DDCF0}"/>
    <dgm:cxn modelId="{16229A30-44E1-4604-BFAE-F7FA022E2C11}" type="presOf" srcId="{625B5689-7384-4751-BD01-0A45904FDEA6}" destId="{BEC844ED-3152-423A-A548-97D6C0280B98}" srcOrd="0" destOrd="0" presId="urn:microsoft.com/office/officeart/2005/8/layout/hierarchy3"/>
    <dgm:cxn modelId="{26650E38-0CF2-404C-A892-DAC08D8E35BB}" type="presOf" srcId="{482FAD41-E99E-4A19-BF0F-43D641BD4545}" destId="{8A6AA346-9889-4D72-9A2B-97E82BBBA315}" srcOrd="0" destOrd="0" presId="urn:microsoft.com/office/officeart/2005/8/layout/hierarchy3"/>
    <dgm:cxn modelId="{3C171739-6221-4E49-8BAF-EBDD867BB685}" srcId="{48EB2C63-E3E0-4B43-A81B-85EE08E6B1B6}" destId="{1062D1BF-B333-4A64-9CD9-7F8DD5A676A5}" srcOrd="1" destOrd="0" parTransId="{9CD11ECA-DE1A-4C29-9AFD-7ADB3C4AEEAA}" sibTransId="{785AC043-22B3-494A-A639-AEF3416B5287}"/>
    <dgm:cxn modelId="{2458993D-30FC-47AF-8A02-F2E597DEC640}" srcId="{48EB2C63-E3E0-4B43-A81B-85EE08E6B1B6}" destId="{48035776-7CB1-446E-934A-BB66F6903D04}" srcOrd="0" destOrd="0" parTransId="{5124C82D-4DA0-4C86-B6AE-AC0AAB5BD42B}" sibTransId="{C5ADBBE2-4850-4A09-A38C-63E222E81AC4}"/>
    <dgm:cxn modelId="{FEE6FD41-B7B6-493C-AEFB-947881C4C621}" type="presOf" srcId="{274C01D9-9EC5-4158-B34F-4403A19743D7}" destId="{CF001BEE-6E0B-468D-B074-AF8BC9F3EC4B}" srcOrd="0" destOrd="0" presId="urn:microsoft.com/office/officeart/2005/8/layout/hierarchy3"/>
    <dgm:cxn modelId="{8E9D3846-DBB8-4D4B-8A00-94C3186BEA8C}" srcId="{3B9A5BEE-5BF6-4A88-A253-055749895409}" destId="{514DDFF0-2595-4092-A345-2CAFDE2E1D76}" srcOrd="0" destOrd="0" parTransId="{F916B41E-DA80-4B0A-8F12-6A864805DB82}" sibTransId="{4AFABC74-71F1-45F8-83DA-136C974A5C52}"/>
    <dgm:cxn modelId="{112A1949-7F9D-4BD3-9196-DFDDD7A92E9B}" srcId="{3B9A5BEE-5BF6-4A88-A253-055749895409}" destId="{274C01D9-9EC5-4158-B34F-4403A19743D7}" srcOrd="2" destOrd="0" parTransId="{C4C75699-7CA4-41D7-8EC5-DC5DB68B920E}" sibTransId="{DD9D2EEC-9434-4C19-8A4F-C406827C1A5E}"/>
    <dgm:cxn modelId="{685A524A-01DD-4BB3-8E44-36956296CDCD}" type="presOf" srcId="{D6A77E9A-B4BB-40B1-B1FE-9356C08C7BE6}" destId="{F52306DB-C547-4287-96C1-AC01B4EF29DB}" srcOrd="0" destOrd="0" presId="urn:microsoft.com/office/officeart/2005/8/layout/hierarchy3"/>
    <dgm:cxn modelId="{69839A6F-316E-4CF9-9385-E991138487C1}" type="presOf" srcId="{48EB2C63-E3E0-4B43-A81B-85EE08E6B1B6}" destId="{C28B9664-D65D-4C4E-8788-69ACEFEF7507}" srcOrd="1" destOrd="0" presId="urn:microsoft.com/office/officeart/2005/8/layout/hierarchy3"/>
    <dgm:cxn modelId="{31B0B44F-AFA9-4CBE-A329-75AD12F1D055}" type="presOf" srcId="{1FA1C902-C911-4181-8AA7-A137B9D09496}" destId="{613F87F6-B7F7-43A5-9AD1-88DA72772BF7}" srcOrd="0" destOrd="0" presId="urn:microsoft.com/office/officeart/2005/8/layout/hierarchy3"/>
    <dgm:cxn modelId="{D6834D51-1F32-4BC0-A69F-614A31719135}" srcId="{3B9A5BEE-5BF6-4A88-A253-055749895409}" destId="{15D55652-F43F-4CDB-8E11-732B41956480}" srcOrd="3" destOrd="0" parTransId="{772BDA07-D83A-4F87-B12B-DBC861EF2645}" sibTransId="{464A641A-CA84-43E8-995E-00562072436D}"/>
    <dgm:cxn modelId="{CF5F0474-177D-4BC9-8FB3-4ED95823D76D}" type="presOf" srcId="{F916B41E-DA80-4B0A-8F12-6A864805DB82}" destId="{DEB95ACB-E163-4716-BD7F-863390DEEE77}" srcOrd="0" destOrd="0" presId="urn:microsoft.com/office/officeart/2005/8/layout/hierarchy3"/>
    <dgm:cxn modelId="{E14FD077-A2A8-4792-AF82-C2C04A10C46F}" type="presOf" srcId="{1062D1BF-B333-4A64-9CD9-7F8DD5A676A5}" destId="{AC41ED92-A340-48F6-8349-684A7BAD0917}" srcOrd="0" destOrd="0" presId="urn:microsoft.com/office/officeart/2005/8/layout/hierarchy3"/>
    <dgm:cxn modelId="{591D3958-8B1F-4A9C-8256-D3C9E787DE0D}" type="presOf" srcId="{78645E2D-9782-4904-8511-F277D98BE21C}" destId="{B3AF7B9C-C96B-4F11-9FF2-A43A741AC137}" srcOrd="0" destOrd="0" presId="urn:microsoft.com/office/officeart/2005/8/layout/hierarchy3"/>
    <dgm:cxn modelId="{4865C259-2A01-4B1F-9465-9E867CF146CF}" srcId="{718F332E-BF45-4C48-B3FB-D8887F08F425}" destId="{48EB2C63-E3E0-4B43-A81B-85EE08E6B1B6}" srcOrd="1" destOrd="0" parTransId="{5539F59F-4C7B-4689-8E92-E78553D9DA68}" sibTransId="{8419BD95-AFAB-4148-8F4C-362305C56C29}"/>
    <dgm:cxn modelId="{DBAB065A-C864-41B7-A44E-FCC3CD7DB62F}" type="presOf" srcId="{4C5A885E-5253-49AA-B5A8-89E271C18D53}" destId="{BCF5A946-A0F0-4729-8FD8-DF1D101ABA86}" srcOrd="0" destOrd="0" presId="urn:microsoft.com/office/officeart/2005/8/layout/hierarchy3"/>
    <dgm:cxn modelId="{D542F77C-C99C-4FC4-B3CC-0C2DC08E5D09}" srcId="{29683098-25C8-448C-A49B-640864D4A521}" destId="{53A23174-8349-4DFB-838D-AAFE6EA36ED9}" srcOrd="0" destOrd="0" parTransId="{96F5F125-77EF-41D1-9AB4-BD2FA298A41F}" sibTransId="{B8A068A1-2553-4137-8629-BF577259A09A}"/>
    <dgm:cxn modelId="{82629685-619F-4F58-AC5B-5E577F19C45A}" srcId="{48EB2C63-E3E0-4B43-A81B-85EE08E6B1B6}" destId="{562A02CE-454F-426C-825F-26837770176E}" srcOrd="3" destOrd="0" parTransId="{88D159FB-1FAF-448B-8D31-5A9774B7016B}" sibTransId="{EB4B4665-F911-4529-A16E-64F8781B8026}"/>
    <dgm:cxn modelId="{CD79E689-4611-4335-80F2-DBC8864B1837}" type="presOf" srcId="{FD79888C-5A8B-43CE-A334-D8CC0CA0D534}" destId="{101420CE-2CA9-4C59-88C7-1E8E64D2FDFA}" srcOrd="0" destOrd="0" presId="urn:microsoft.com/office/officeart/2005/8/layout/hierarchy3"/>
    <dgm:cxn modelId="{6C4DB28E-C970-4F37-B174-855C96DE87A1}" srcId="{3B9A5BEE-5BF6-4A88-A253-055749895409}" destId="{78645E2D-9782-4904-8511-F277D98BE21C}" srcOrd="1" destOrd="0" parTransId="{721B4810-63EB-4A21-97F5-56FCCA8A2B2C}" sibTransId="{66516A08-E431-4B74-B40C-D337B4604FFD}"/>
    <dgm:cxn modelId="{380FCF92-47FB-4DF2-A748-2EF8B5581021}" type="presOf" srcId="{94EECB61-7376-4639-A99B-33FAF52EC67A}" destId="{BFD89FD7-9001-43B5-96C3-56E097652CF4}" srcOrd="0" destOrd="0" presId="urn:microsoft.com/office/officeart/2005/8/layout/hierarchy3"/>
    <dgm:cxn modelId="{FA8C5293-1689-424F-A758-D83226F3E8DB}" srcId="{29683098-25C8-448C-A49B-640864D4A521}" destId="{27616953-95D6-424D-AFAA-DC98B504B120}" srcOrd="3" destOrd="0" parTransId="{F330ADAB-3E2E-49DE-9F37-A74CE569EAFA}" sibTransId="{783B9F6B-A973-4C5D-9AE3-B74096FFA72D}"/>
    <dgm:cxn modelId="{2AFD989B-EF27-4F11-BB33-6465F04B18E1}" srcId="{718F332E-BF45-4C48-B3FB-D8887F08F425}" destId="{625B5689-7384-4751-BD01-0A45904FDEA6}" srcOrd="0" destOrd="0" parTransId="{BBFC7297-9345-4F24-85A2-E0EE01DE5D08}" sibTransId="{3323F9AB-E181-4C5C-988E-1EC18A34654D}"/>
    <dgm:cxn modelId="{3158AD9D-83BB-4979-9D61-DC04845446E4}" srcId="{718F332E-BF45-4C48-B3FB-D8887F08F425}" destId="{3B9A5BEE-5BF6-4A88-A253-055749895409}" srcOrd="2" destOrd="0" parTransId="{CAF498DB-ACE3-46E4-9165-7EED7CF17458}" sibTransId="{6DE818B9-D2F7-41FA-8AF1-9334DC9FCCC5}"/>
    <dgm:cxn modelId="{123CC19E-8824-4CA9-8467-8735F1FC119F}" srcId="{29683098-25C8-448C-A49B-640864D4A521}" destId="{CE25DBE0-7FFE-4B59-8454-A9661CCE6751}" srcOrd="2" destOrd="0" parTransId="{803C8E2B-6F2D-4B47-9EE4-17B6999975D7}" sibTransId="{CA774CF7-3A82-4AA6-8363-8372013EAE67}"/>
    <dgm:cxn modelId="{D15DE2A7-159E-4051-956D-646F10F5CEBB}" type="presOf" srcId="{514DDFF0-2595-4092-A345-2CAFDE2E1D76}" destId="{F6632F6A-8652-41BA-881D-E2526A0D9305}" srcOrd="0" destOrd="0" presId="urn:microsoft.com/office/officeart/2005/8/layout/hierarchy3"/>
    <dgm:cxn modelId="{FDDE56AF-6D7E-4503-A8B8-762B81913D4A}" type="presOf" srcId="{48EB2C63-E3E0-4B43-A81B-85EE08E6B1B6}" destId="{15E6088B-EB5B-451E-8AB2-B99466115787}" srcOrd="0" destOrd="0" presId="urn:microsoft.com/office/officeart/2005/8/layout/hierarchy3"/>
    <dgm:cxn modelId="{6AB125B0-A335-48CF-9516-9F7643C3CB95}" type="presOf" srcId="{29683098-25C8-448C-A49B-640864D4A521}" destId="{86D01907-0339-446B-8B42-B99CC074D1F0}" srcOrd="1" destOrd="0" presId="urn:microsoft.com/office/officeart/2005/8/layout/hierarchy3"/>
    <dgm:cxn modelId="{4C40B9B0-E2FE-4A9C-A1EF-475D683F3AE9}" type="presOf" srcId="{5124C82D-4DA0-4C86-B6AE-AC0AAB5BD42B}" destId="{27F2C24D-AB2D-44FC-BA08-8C8B6A86DC46}" srcOrd="0" destOrd="0" presId="urn:microsoft.com/office/officeart/2005/8/layout/hierarchy3"/>
    <dgm:cxn modelId="{29A7E4B0-F54B-452E-A16B-30B35CFE4570}" type="presOf" srcId="{0C3E04F9-8065-4B4B-BA72-F0CF127C19FA}" destId="{C0340A7A-A297-49EE-878A-635B97BEDA99}" srcOrd="0" destOrd="0" presId="urn:microsoft.com/office/officeart/2005/8/layout/hierarchy3"/>
    <dgm:cxn modelId="{BBB7EEB3-C190-40A0-B6D8-A32B9425974B}" type="presOf" srcId="{3B9A5BEE-5BF6-4A88-A253-055749895409}" destId="{EB4E9039-620B-4D6D-9770-3F1353782A40}" srcOrd="1" destOrd="0" presId="urn:microsoft.com/office/officeart/2005/8/layout/hierarchy3"/>
    <dgm:cxn modelId="{C41DE7BA-9AFE-4AB3-99EC-37D6BA4003D8}" type="presOf" srcId="{15D55652-F43F-4CDB-8E11-732B41956480}" destId="{08AAA9FC-CE37-435C-BB7E-E96B74CEFE9C}" srcOrd="0" destOrd="0" presId="urn:microsoft.com/office/officeart/2005/8/layout/hierarchy3"/>
    <dgm:cxn modelId="{404EC5BC-20E3-4074-AEFB-599F226E923E}" type="presOf" srcId="{803C8E2B-6F2D-4B47-9EE4-17B6999975D7}" destId="{3F6A0BC7-F900-4935-ABA9-9269180171EA}" srcOrd="0" destOrd="0" presId="urn:microsoft.com/office/officeart/2005/8/layout/hierarchy3"/>
    <dgm:cxn modelId="{62B084BD-EC3D-47DD-B8F2-868B144B7D8B}" srcId="{625B5689-7384-4751-BD01-0A45904FDEA6}" destId="{21510091-007D-4056-8AE9-D6A55F9A7CAC}" srcOrd="2" destOrd="0" parTransId="{1452D8ED-F3FB-4CAA-8028-8BD7CA86F79A}" sibTransId="{7EC33B8B-9582-4613-8CD8-D584A76319EC}"/>
    <dgm:cxn modelId="{53C084BF-828C-4EC6-9AA8-D0C395C6C744}" type="presOf" srcId="{29683098-25C8-448C-A49B-640864D4A521}" destId="{907DFCA2-A7B8-407E-AE1F-46A49D5A31ED}" srcOrd="0" destOrd="0" presId="urn:microsoft.com/office/officeart/2005/8/layout/hierarchy3"/>
    <dgm:cxn modelId="{84C1DDC2-D09D-49E8-99E9-F2809F8E9DFE}" srcId="{29683098-25C8-448C-A49B-640864D4A521}" destId="{F95819C0-13E0-4113-B056-B1B87B588C2C}" srcOrd="1" destOrd="0" parTransId="{4C5A885E-5253-49AA-B5A8-89E271C18D53}" sibTransId="{62FD47BB-992C-4BF2-B0B5-3EF1DDD6AA6A}"/>
    <dgm:cxn modelId="{B8A134C5-F693-4EF5-8744-0F582125D208}" type="presOf" srcId="{88D159FB-1FAF-448B-8D31-5A9774B7016B}" destId="{1943FD2B-BA83-4A85-BEA7-ECDE029C5725}" srcOrd="0" destOrd="0" presId="urn:microsoft.com/office/officeart/2005/8/layout/hierarchy3"/>
    <dgm:cxn modelId="{C5CA9FC8-C517-481E-AF11-14DC0FCC1F33}" srcId="{718F332E-BF45-4C48-B3FB-D8887F08F425}" destId="{29683098-25C8-448C-A49B-640864D4A521}" srcOrd="3" destOrd="0" parTransId="{27E4A71B-4415-485E-97D8-F3854EAEA955}" sibTransId="{65FF1BE0-67CC-4BDC-B260-533C0528D7C4}"/>
    <dgm:cxn modelId="{E97BA4CD-3E7D-416E-B2FB-50A1F7E488EF}" type="presOf" srcId="{27616953-95D6-424D-AFAA-DC98B504B120}" destId="{8367E2A5-66C1-4FA6-BA10-EDA59ED4598F}" srcOrd="0" destOrd="0" presId="urn:microsoft.com/office/officeart/2005/8/layout/hierarchy3"/>
    <dgm:cxn modelId="{425765CE-86E2-42DE-AC48-74EC32AAA485}" srcId="{625B5689-7384-4751-BD01-0A45904FDEA6}" destId="{D6A77E9A-B4BB-40B1-B1FE-9356C08C7BE6}" srcOrd="3" destOrd="0" parTransId="{482FAD41-E99E-4A19-BF0F-43D641BD4545}" sibTransId="{2C08C88F-F2F5-4D69-B20E-2F52379C2693}"/>
    <dgm:cxn modelId="{DC6665CF-7F80-413D-8937-44B4AF214DBC}" type="presOf" srcId="{772BDA07-D83A-4F87-B12B-DBC861EF2645}" destId="{8373DAD5-2AFD-453C-BB95-E03EBFE7D91F}" srcOrd="0" destOrd="0" presId="urn:microsoft.com/office/officeart/2005/8/layout/hierarchy3"/>
    <dgm:cxn modelId="{284F43DF-CF4F-4542-BD68-B45D5740E675}" type="presOf" srcId="{53A23174-8349-4DFB-838D-AAFE6EA36ED9}" destId="{BA9D7C3B-9F00-48E8-A342-6011BCB638A4}" srcOrd="0" destOrd="0" presId="urn:microsoft.com/office/officeart/2005/8/layout/hierarchy3"/>
    <dgm:cxn modelId="{850ED1E1-E00E-4ECB-A84E-6A08ACF851D5}" type="presOf" srcId="{F95819C0-13E0-4113-B056-B1B87B588C2C}" destId="{32723F62-58C0-4DFE-B910-C04B06918A9C}" srcOrd="0" destOrd="0" presId="urn:microsoft.com/office/officeart/2005/8/layout/hierarchy3"/>
    <dgm:cxn modelId="{B03346E3-56B1-4FDD-9A28-9A6A20178AD7}" type="presOf" srcId="{1452D8ED-F3FB-4CAA-8028-8BD7CA86F79A}" destId="{4A2066D2-4162-4CA0-B46A-03A6846F9D38}" srcOrd="0" destOrd="0" presId="urn:microsoft.com/office/officeart/2005/8/layout/hierarchy3"/>
    <dgm:cxn modelId="{CE321EE6-332D-483B-9434-D3140BCA2683}" type="presOf" srcId="{625B5689-7384-4751-BD01-0A45904FDEA6}" destId="{F6CD3C2B-6950-4B49-8B68-F1165913E0AF}" srcOrd="1" destOrd="0" presId="urn:microsoft.com/office/officeart/2005/8/layout/hierarchy3"/>
    <dgm:cxn modelId="{297E3CE8-632C-4F98-8340-F26F07E18C49}" type="presOf" srcId="{562A02CE-454F-426C-825F-26837770176E}" destId="{D1F23573-ED79-4104-AF14-B6C2A291AD78}" srcOrd="0" destOrd="0" presId="urn:microsoft.com/office/officeart/2005/8/layout/hierarchy3"/>
    <dgm:cxn modelId="{B6C73AF3-849B-43A4-9DF7-BCD7C27C5BB8}" type="presOf" srcId="{9CD11ECA-DE1A-4C29-9AFD-7ADB3C4AEEAA}" destId="{2BEBD8DB-CB96-426E-958B-170A06B87373}" srcOrd="0" destOrd="0" presId="urn:microsoft.com/office/officeart/2005/8/layout/hierarchy3"/>
    <dgm:cxn modelId="{0103FBF3-65BB-44F6-B39B-F3FADA75D326}" type="presOf" srcId="{F330ADAB-3E2E-49DE-9F37-A74CE569EAFA}" destId="{B8ED53B2-364F-4497-BC76-CFD2F05582D1}" srcOrd="0" destOrd="0" presId="urn:microsoft.com/office/officeart/2005/8/layout/hierarchy3"/>
    <dgm:cxn modelId="{2277B8F9-3DB6-4C2E-B077-568E617CF393}" type="presOf" srcId="{D057E0CD-F17B-47CF-91B9-586D09A9CD1B}" destId="{A7A0FCDB-2440-4FFA-A0F3-518BB277600A}" srcOrd="0" destOrd="0" presId="urn:microsoft.com/office/officeart/2005/8/layout/hierarchy3"/>
    <dgm:cxn modelId="{5AD498BB-BF76-44A4-9AC3-42C4859FF49F}" type="presParOf" srcId="{35BAAB00-6AB9-44B4-890A-BDABDDD01360}" destId="{038C93AA-DABE-4309-9C13-408956575E81}" srcOrd="0" destOrd="0" presId="urn:microsoft.com/office/officeart/2005/8/layout/hierarchy3"/>
    <dgm:cxn modelId="{65B55242-A7C3-409B-A4BD-2319BBD8E987}" type="presParOf" srcId="{038C93AA-DABE-4309-9C13-408956575E81}" destId="{3C43BA31-CCFF-42D2-AB7F-822F49110E13}" srcOrd="0" destOrd="0" presId="urn:microsoft.com/office/officeart/2005/8/layout/hierarchy3"/>
    <dgm:cxn modelId="{159EC241-1380-4D78-AF00-522E581DC3AC}" type="presParOf" srcId="{3C43BA31-CCFF-42D2-AB7F-822F49110E13}" destId="{BEC844ED-3152-423A-A548-97D6C0280B98}" srcOrd="0" destOrd="0" presId="urn:microsoft.com/office/officeart/2005/8/layout/hierarchy3"/>
    <dgm:cxn modelId="{B619F05E-942C-4430-9BFA-7A71F33DAE11}" type="presParOf" srcId="{3C43BA31-CCFF-42D2-AB7F-822F49110E13}" destId="{F6CD3C2B-6950-4B49-8B68-F1165913E0AF}" srcOrd="1" destOrd="0" presId="urn:microsoft.com/office/officeart/2005/8/layout/hierarchy3"/>
    <dgm:cxn modelId="{4A283F7D-11D3-4DA0-ABAA-747F9E37C143}" type="presParOf" srcId="{038C93AA-DABE-4309-9C13-408956575E81}" destId="{0D9D2FD2-CE1F-4E84-B000-0DA532B130A2}" srcOrd="1" destOrd="0" presId="urn:microsoft.com/office/officeart/2005/8/layout/hierarchy3"/>
    <dgm:cxn modelId="{C75043FB-68C3-4E5B-8376-58B3F9B39D16}" type="presParOf" srcId="{0D9D2FD2-CE1F-4E84-B000-0DA532B130A2}" destId="{613F87F6-B7F7-43A5-9AD1-88DA72772BF7}" srcOrd="0" destOrd="0" presId="urn:microsoft.com/office/officeart/2005/8/layout/hierarchy3"/>
    <dgm:cxn modelId="{4FC5A1B5-0C2B-48B1-AC65-F900D004003A}" type="presParOf" srcId="{0D9D2FD2-CE1F-4E84-B000-0DA532B130A2}" destId="{BFD89FD7-9001-43B5-96C3-56E097652CF4}" srcOrd="1" destOrd="0" presId="urn:microsoft.com/office/officeart/2005/8/layout/hierarchy3"/>
    <dgm:cxn modelId="{B5DF721A-4779-4D30-8EEA-CE6D47C7B4D8}" type="presParOf" srcId="{0D9D2FD2-CE1F-4E84-B000-0DA532B130A2}" destId="{C0340A7A-A297-49EE-878A-635B97BEDA99}" srcOrd="2" destOrd="0" presId="urn:microsoft.com/office/officeart/2005/8/layout/hierarchy3"/>
    <dgm:cxn modelId="{C80CD35F-280C-495A-933D-CE125F7EDF2C}" type="presParOf" srcId="{0D9D2FD2-CE1F-4E84-B000-0DA532B130A2}" destId="{101420CE-2CA9-4C59-88C7-1E8E64D2FDFA}" srcOrd="3" destOrd="0" presId="urn:microsoft.com/office/officeart/2005/8/layout/hierarchy3"/>
    <dgm:cxn modelId="{41B5945D-AEBC-42EA-A2F6-B64F1BCEEC57}" type="presParOf" srcId="{0D9D2FD2-CE1F-4E84-B000-0DA532B130A2}" destId="{4A2066D2-4162-4CA0-B46A-03A6846F9D38}" srcOrd="4" destOrd="0" presId="urn:microsoft.com/office/officeart/2005/8/layout/hierarchy3"/>
    <dgm:cxn modelId="{3EE2C640-20A6-429A-94B3-0D5F87E011CE}" type="presParOf" srcId="{0D9D2FD2-CE1F-4E84-B000-0DA532B130A2}" destId="{0E601B27-752E-4E87-A5E9-1ED7E89B6EE7}" srcOrd="5" destOrd="0" presId="urn:microsoft.com/office/officeart/2005/8/layout/hierarchy3"/>
    <dgm:cxn modelId="{566196EB-E2DD-4051-9BCD-797F867E3329}" type="presParOf" srcId="{0D9D2FD2-CE1F-4E84-B000-0DA532B130A2}" destId="{8A6AA346-9889-4D72-9A2B-97E82BBBA315}" srcOrd="6" destOrd="0" presId="urn:microsoft.com/office/officeart/2005/8/layout/hierarchy3"/>
    <dgm:cxn modelId="{4BDA8009-FE41-470B-856B-1CC8F0CDF39A}" type="presParOf" srcId="{0D9D2FD2-CE1F-4E84-B000-0DA532B130A2}" destId="{F52306DB-C547-4287-96C1-AC01B4EF29DB}" srcOrd="7" destOrd="0" presId="urn:microsoft.com/office/officeart/2005/8/layout/hierarchy3"/>
    <dgm:cxn modelId="{5062D96E-46B2-4024-8EB3-DFAB4047316E}" type="presParOf" srcId="{35BAAB00-6AB9-44B4-890A-BDABDDD01360}" destId="{825AF088-B723-466E-B8A8-45B7B4043620}" srcOrd="1" destOrd="0" presId="urn:microsoft.com/office/officeart/2005/8/layout/hierarchy3"/>
    <dgm:cxn modelId="{62C5A867-6D78-46AB-AF9A-B9CBED77E67A}" type="presParOf" srcId="{825AF088-B723-466E-B8A8-45B7B4043620}" destId="{128B438B-63A5-4DEB-9280-79691F52F20A}" srcOrd="0" destOrd="0" presId="urn:microsoft.com/office/officeart/2005/8/layout/hierarchy3"/>
    <dgm:cxn modelId="{8B40876F-4C3C-4C45-BD48-AA466225A2DD}" type="presParOf" srcId="{128B438B-63A5-4DEB-9280-79691F52F20A}" destId="{15E6088B-EB5B-451E-8AB2-B99466115787}" srcOrd="0" destOrd="0" presId="urn:microsoft.com/office/officeart/2005/8/layout/hierarchy3"/>
    <dgm:cxn modelId="{CC69BFE9-544F-4F23-9637-5DF9FFE7A182}" type="presParOf" srcId="{128B438B-63A5-4DEB-9280-79691F52F20A}" destId="{C28B9664-D65D-4C4E-8788-69ACEFEF7507}" srcOrd="1" destOrd="0" presId="urn:microsoft.com/office/officeart/2005/8/layout/hierarchy3"/>
    <dgm:cxn modelId="{0B25AE06-2354-4C94-874E-23B18651F71A}" type="presParOf" srcId="{825AF088-B723-466E-B8A8-45B7B4043620}" destId="{DA17C2AC-887F-4797-A5BB-E4F754178854}" srcOrd="1" destOrd="0" presId="urn:microsoft.com/office/officeart/2005/8/layout/hierarchy3"/>
    <dgm:cxn modelId="{AE387A41-496E-48C9-AD66-828BEA306534}" type="presParOf" srcId="{DA17C2AC-887F-4797-A5BB-E4F754178854}" destId="{27F2C24D-AB2D-44FC-BA08-8C8B6A86DC46}" srcOrd="0" destOrd="0" presId="urn:microsoft.com/office/officeart/2005/8/layout/hierarchy3"/>
    <dgm:cxn modelId="{F01F9C3B-ED5F-42AF-8A58-127F274D37C6}" type="presParOf" srcId="{DA17C2AC-887F-4797-A5BB-E4F754178854}" destId="{0AD28022-7CF2-4AB0-B112-83700B6106BE}" srcOrd="1" destOrd="0" presId="urn:microsoft.com/office/officeart/2005/8/layout/hierarchy3"/>
    <dgm:cxn modelId="{B631E5DF-F6CE-4DFF-9D13-75A7F5D42568}" type="presParOf" srcId="{DA17C2AC-887F-4797-A5BB-E4F754178854}" destId="{2BEBD8DB-CB96-426E-958B-170A06B87373}" srcOrd="2" destOrd="0" presId="urn:microsoft.com/office/officeart/2005/8/layout/hierarchy3"/>
    <dgm:cxn modelId="{CE885A7E-CB3A-4543-A3D5-5D3BED60BFBD}" type="presParOf" srcId="{DA17C2AC-887F-4797-A5BB-E4F754178854}" destId="{AC41ED92-A340-48F6-8349-684A7BAD0917}" srcOrd="3" destOrd="0" presId="urn:microsoft.com/office/officeart/2005/8/layout/hierarchy3"/>
    <dgm:cxn modelId="{9219998B-16B2-43B0-AF57-68A33F145EEB}" type="presParOf" srcId="{DA17C2AC-887F-4797-A5BB-E4F754178854}" destId="{A7A0FCDB-2440-4FFA-A0F3-518BB277600A}" srcOrd="4" destOrd="0" presId="urn:microsoft.com/office/officeart/2005/8/layout/hierarchy3"/>
    <dgm:cxn modelId="{363F75FF-8609-41CA-961F-5ED28E3EEEDF}" type="presParOf" srcId="{DA17C2AC-887F-4797-A5BB-E4F754178854}" destId="{2DC1602D-8FB8-40BE-844C-002D2FDC0E34}" srcOrd="5" destOrd="0" presId="urn:microsoft.com/office/officeart/2005/8/layout/hierarchy3"/>
    <dgm:cxn modelId="{F5E37C53-CE79-4E41-937C-26DE3B5F0F24}" type="presParOf" srcId="{DA17C2AC-887F-4797-A5BB-E4F754178854}" destId="{1943FD2B-BA83-4A85-BEA7-ECDE029C5725}" srcOrd="6" destOrd="0" presId="urn:microsoft.com/office/officeart/2005/8/layout/hierarchy3"/>
    <dgm:cxn modelId="{240B2143-41DD-4B57-8E2B-9C56E99E2738}" type="presParOf" srcId="{DA17C2AC-887F-4797-A5BB-E4F754178854}" destId="{D1F23573-ED79-4104-AF14-B6C2A291AD78}" srcOrd="7" destOrd="0" presId="urn:microsoft.com/office/officeart/2005/8/layout/hierarchy3"/>
    <dgm:cxn modelId="{F0EC7AF4-35B9-4984-A317-D80B90DADE27}" type="presParOf" srcId="{35BAAB00-6AB9-44B4-890A-BDABDDD01360}" destId="{95E391C6-8B44-4771-A117-345CCBAB33F8}" srcOrd="2" destOrd="0" presId="urn:microsoft.com/office/officeart/2005/8/layout/hierarchy3"/>
    <dgm:cxn modelId="{D9AB0BBA-8BF6-4B85-8F53-0ACC666E9EA3}" type="presParOf" srcId="{95E391C6-8B44-4771-A117-345CCBAB33F8}" destId="{F75F5EF5-10F3-4FD6-8D2D-3B2510181239}" srcOrd="0" destOrd="0" presId="urn:microsoft.com/office/officeart/2005/8/layout/hierarchy3"/>
    <dgm:cxn modelId="{094B19B8-7BE7-4F06-898B-66B1CFB75331}" type="presParOf" srcId="{F75F5EF5-10F3-4FD6-8D2D-3B2510181239}" destId="{CAACB067-8394-4E28-8E09-5BD7ED0FDACC}" srcOrd="0" destOrd="0" presId="urn:microsoft.com/office/officeart/2005/8/layout/hierarchy3"/>
    <dgm:cxn modelId="{44B16349-5ABD-485A-AA8A-FAF0A05D178C}" type="presParOf" srcId="{F75F5EF5-10F3-4FD6-8D2D-3B2510181239}" destId="{EB4E9039-620B-4D6D-9770-3F1353782A40}" srcOrd="1" destOrd="0" presId="urn:microsoft.com/office/officeart/2005/8/layout/hierarchy3"/>
    <dgm:cxn modelId="{DFE53B1C-FF1D-4215-B9C1-65EA1117DF39}" type="presParOf" srcId="{95E391C6-8B44-4771-A117-345CCBAB33F8}" destId="{73DEA938-5C8B-4F78-82D8-67620CCF6F31}" srcOrd="1" destOrd="0" presId="urn:microsoft.com/office/officeart/2005/8/layout/hierarchy3"/>
    <dgm:cxn modelId="{292D4DC1-245F-42A0-857A-4DF7947AAA00}" type="presParOf" srcId="{73DEA938-5C8B-4F78-82D8-67620CCF6F31}" destId="{DEB95ACB-E163-4716-BD7F-863390DEEE77}" srcOrd="0" destOrd="0" presId="urn:microsoft.com/office/officeart/2005/8/layout/hierarchy3"/>
    <dgm:cxn modelId="{AFD69900-E036-4C13-9F06-8085A3A7E79F}" type="presParOf" srcId="{73DEA938-5C8B-4F78-82D8-67620CCF6F31}" destId="{F6632F6A-8652-41BA-881D-E2526A0D9305}" srcOrd="1" destOrd="0" presId="urn:microsoft.com/office/officeart/2005/8/layout/hierarchy3"/>
    <dgm:cxn modelId="{45439C5F-1CE3-4C60-B602-C3524F049692}" type="presParOf" srcId="{73DEA938-5C8B-4F78-82D8-67620CCF6F31}" destId="{FDBFBA15-12FA-46B9-A857-79568D68880D}" srcOrd="2" destOrd="0" presId="urn:microsoft.com/office/officeart/2005/8/layout/hierarchy3"/>
    <dgm:cxn modelId="{A551D89D-3618-4AA5-9E15-4C0E08233175}" type="presParOf" srcId="{73DEA938-5C8B-4F78-82D8-67620CCF6F31}" destId="{B3AF7B9C-C96B-4F11-9FF2-A43A741AC137}" srcOrd="3" destOrd="0" presId="urn:microsoft.com/office/officeart/2005/8/layout/hierarchy3"/>
    <dgm:cxn modelId="{1867E5DC-F7B7-4DD4-ABD1-4F39B3FB0835}" type="presParOf" srcId="{73DEA938-5C8B-4F78-82D8-67620CCF6F31}" destId="{0343B0BF-591A-40B6-A9D6-74CE885FF752}" srcOrd="4" destOrd="0" presId="urn:microsoft.com/office/officeart/2005/8/layout/hierarchy3"/>
    <dgm:cxn modelId="{9D69A756-409E-4F90-953E-5A4FF07CB9CB}" type="presParOf" srcId="{73DEA938-5C8B-4F78-82D8-67620CCF6F31}" destId="{CF001BEE-6E0B-468D-B074-AF8BC9F3EC4B}" srcOrd="5" destOrd="0" presId="urn:microsoft.com/office/officeart/2005/8/layout/hierarchy3"/>
    <dgm:cxn modelId="{B2897AE3-075A-4D7D-8F0D-2BD2AFECCAF9}" type="presParOf" srcId="{73DEA938-5C8B-4F78-82D8-67620CCF6F31}" destId="{8373DAD5-2AFD-453C-BB95-E03EBFE7D91F}" srcOrd="6" destOrd="0" presId="urn:microsoft.com/office/officeart/2005/8/layout/hierarchy3"/>
    <dgm:cxn modelId="{AF81516A-4909-426C-87E6-3639D6B1E9F8}" type="presParOf" srcId="{73DEA938-5C8B-4F78-82D8-67620CCF6F31}" destId="{08AAA9FC-CE37-435C-BB7E-E96B74CEFE9C}" srcOrd="7" destOrd="0" presId="urn:microsoft.com/office/officeart/2005/8/layout/hierarchy3"/>
    <dgm:cxn modelId="{ADA116EF-EE97-4EA5-9B66-8647B014A667}" type="presParOf" srcId="{35BAAB00-6AB9-44B4-890A-BDABDDD01360}" destId="{65EFE0AE-E858-4E88-BC65-3B04CBEB7FB4}" srcOrd="3" destOrd="0" presId="urn:microsoft.com/office/officeart/2005/8/layout/hierarchy3"/>
    <dgm:cxn modelId="{C3CF4992-B302-44A5-ACA0-58C4AFD63CC4}" type="presParOf" srcId="{65EFE0AE-E858-4E88-BC65-3B04CBEB7FB4}" destId="{BF8BE67A-6B7A-45D8-A120-3FB5CCF1E560}" srcOrd="0" destOrd="0" presId="urn:microsoft.com/office/officeart/2005/8/layout/hierarchy3"/>
    <dgm:cxn modelId="{12E39D60-0677-4F74-B5BE-FF034062C206}" type="presParOf" srcId="{BF8BE67A-6B7A-45D8-A120-3FB5CCF1E560}" destId="{907DFCA2-A7B8-407E-AE1F-46A49D5A31ED}" srcOrd="0" destOrd="0" presId="urn:microsoft.com/office/officeart/2005/8/layout/hierarchy3"/>
    <dgm:cxn modelId="{643CFC27-6F9B-4633-BEBB-4E9E2B9BCE83}" type="presParOf" srcId="{BF8BE67A-6B7A-45D8-A120-3FB5CCF1E560}" destId="{86D01907-0339-446B-8B42-B99CC074D1F0}" srcOrd="1" destOrd="0" presId="urn:microsoft.com/office/officeart/2005/8/layout/hierarchy3"/>
    <dgm:cxn modelId="{3DAE618C-E733-49E9-86B3-9CA76C6F3B74}" type="presParOf" srcId="{65EFE0AE-E858-4E88-BC65-3B04CBEB7FB4}" destId="{B7A4A7D0-74EB-4103-AED1-A910803B46FA}" srcOrd="1" destOrd="0" presId="urn:microsoft.com/office/officeart/2005/8/layout/hierarchy3"/>
    <dgm:cxn modelId="{F7DF2E05-A7BE-419F-A143-6DB722804024}" type="presParOf" srcId="{B7A4A7D0-74EB-4103-AED1-A910803B46FA}" destId="{97B0853B-E56E-4B6B-BB0A-0984C5FC3654}" srcOrd="0" destOrd="0" presId="urn:microsoft.com/office/officeart/2005/8/layout/hierarchy3"/>
    <dgm:cxn modelId="{A0410EAA-5866-4B66-B019-A0983B4EA482}" type="presParOf" srcId="{B7A4A7D0-74EB-4103-AED1-A910803B46FA}" destId="{BA9D7C3B-9F00-48E8-A342-6011BCB638A4}" srcOrd="1" destOrd="0" presId="urn:microsoft.com/office/officeart/2005/8/layout/hierarchy3"/>
    <dgm:cxn modelId="{B3838B39-A6E2-4284-9EA4-F6686F876AE2}" type="presParOf" srcId="{B7A4A7D0-74EB-4103-AED1-A910803B46FA}" destId="{BCF5A946-A0F0-4729-8FD8-DF1D101ABA86}" srcOrd="2" destOrd="0" presId="urn:microsoft.com/office/officeart/2005/8/layout/hierarchy3"/>
    <dgm:cxn modelId="{5F2BBE2D-1924-4745-9E26-8C06AAC79296}" type="presParOf" srcId="{B7A4A7D0-74EB-4103-AED1-A910803B46FA}" destId="{32723F62-58C0-4DFE-B910-C04B06918A9C}" srcOrd="3" destOrd="0" presId="urn:microsoft.com/office/officeart/2005/8/layout/hierarchy3"/>
    <dgm:cxn modelId="{92AE5820-BA61-4410-9951-1B64E79A6EC5}" type="presParOf" srcId="{B7A4A7D0-74EB-4103-AED1-A910803B46FA}" destId="{3F6A0BC7-F900-4935-ABA9-9269180171EA}" srcOrd="4" destOrd="0" presId="urn:microsoft.com/office/officeart/2005/8/layout/hierarchy3"/>
    <dgm:cxn modelId="{CFADF018-89FA-4CC0-9293-DADDCAD26341}" type="presParOf" srcId="{B7A4A7D0-74EB-4103-AED1-A910803B46FA}" destId="{F50E9028-6586-4FD4-A1D9-65013AD6EA2F}" srcOrd="5" destOrd="0" presId="urn:microsoft.com/office/officeart/2005/8/layout/hierarchy3"/>
    <dgm:cxn modelId="{E66AAAF5-419E-44F2-8770-5E7D694703B6}" type="presParOf" srcId="{B7A4A7D0-74EB-4103-AED1-A910803B46FA}" destId="{B8ED53B2-364F-4497-BC76-CFD2F05582D1}" srcOrd="6" destOrd="0" presId="urn:microsoft.com/office/officeart/2005/8/layout/hierarchy3"/>
    <dgm:cxn modelId="{0AFA44BA-BA05-4F2E-ADF4-5891EF18609F}" type="presParOf" srcId="{B7A4A7D0-74EB-4103-AED1-A910803B46FA}" destId="{8367E2A5-66C1-4FA6-BA10-EDA59ED4598F}" srcOrd="7"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844ED-3152-423A-A548-97D6C0280B98}">
      <dsp:nvSpPr>
        <dsp:cNvPr id="0" name=""/>
        <dsp:cNvSpPr/>
      </dsp:nvSpPr>
      <dsp:spPr>
        <a:xfrm>
          <a:off x="1488" y="143536"/>
          <a:ext cx="1710531" cy="85526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GB" sz="2500" kern="1200" dirty="0"/>
            <a:t>Race</a:t>
          </a:r>
        </a:p>
      </dsp:txBody>
      <dsp:txXfrm>
        <a:off x="26538" y="168586"/>
        <a:ext cx="1660431" cy="805165"/>
      </dsp:txXfrm>
    </dsp:sp>
    <dsp:sp modelId="{613F87F6-B7F7-43A5-9AD1-88DA72772BF7}">
      <dsp:nvSpPr>
        <dsp:cNvPr id="0" name=""/>
        <dsp:cNvSpPr/>
      </dsp:nvSpPr>
      <dsp:spPr>
        <a:xfrm>
          <a:off x="172541"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D89FD7-9001-43B5-96C3-56E097652CF4}">
      <dsp:nvSpPr>
        <dsp:cNvPr id="0" name=""/>
        <dsp:cNvSpPr/>
      </dsp:nvSpPr>
      <dsp:spPr>
        <a:xfrm>
          <a:off x="343594"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Samia Benbrih </a:t>
          </a:r>
        </a:p>
        <a:p>
          <a:pPr marL="0" lvl="0" indent="0" algn="ctr" defTabSz="622300">
            <a:lnSpc>
              <a:spcPct val="90000"/>
            </a:lnSpc>
            <a:spcBef>
              <a:spcPct val="0"/>
            </a:spcBef>
            <a:spcAft>
              <a:spcPct val="35000"/>
            </a:spcAft>
            <a:buNone/>
          </a:pPr>
          <a:r>
            <a:rPr lang="en-GB" sz="1400" kern="1200" dirty="0"/>
            <a:t>Tawhid Islam</a:t>
          </a:r>
        </a:p>
      </dsp:txBody>
      <dsp:txXfrm>
        <a:off x="368644" y="1237668"/>
        <a:ext cx="1318324" cy="805165"/>
      </dsp:txXfrm>
    </dsp:sp>
    <dsp:sp modelId="{C0340A7A-A297-49EE-878A-635B97BEDA99}">
      <dsp:nvSpPr>
        <dsp:cNvPr id="0" name=""/>
        <dsp:cNvSpPr/>
      </dsp:nvSpPr>
      <dsp:spPr>
        <a:xfrm>
          <a:off x="172541"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1420CE-2CA9-4C59-88C7-1E8E64D2FDFA}">
      <dsp:nvSpPr>
        <dsp:cNvPr id="0" name=""/>
        <dsp:cNvSpPr/>
      </dsp:nvSpPr>
      <dsp:spPr>
        <a:xfrm>
          <a:off x="343594"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281987"/>
              <a:satOff val="-518"/>
              <a:lumOff val="-137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The Women’s Organisation</a:t>
          </a:r>
        </a:p>
      </dsp:txBody>
      <dsp:txXfrm>
        <a:off x="368644" y="2306750"/>
        <a:ext cx="1318324" cy="805165"/>
      </dsp:txXfrm>
    </dsp:sp>
    <dsp:sp modelId="{4A2066D2-4162-4CA0-B46A-03A6846F9D38}">
      <dsp:nvSpPr>
        <dsp:cNvPr id="0" name=""/>
        <dsp:cNvSpPr/>
      </dsp:nvSpPr>
      <dsp:spPr>
        <a:xfrm>
          <a:off x="172541"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601B27-752E-4E87-A5E9-1ED7E89B6EE7}">
      <dsp:nvSpPr>
        <dsp:cNvPr id="0" name=""/>
        <dsp:cNvSpPr/>
      </dsp:nvSpPr>
      <dsp:spPr>
        <a:xfrm>
          <a:off x="343594"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563975"/>
              <a:satOff val="-1036"/>
              <a:lumOff val="-274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Angelica Kayode-Okoro</a:t>
          </a:r>
        </a:p>
      </dsp:txBody>
      <dsp:txXfrm>
        <a:off x="368644" y="3375832"/>
        <a:ext cx="1318324" cy="805165"/>
      </dsp:txXfrm>
    </dsp:sp>
    <dsp:sp modelId="{8A6AA346-9889-4D72-9A2B-97E82BBBA315}">
      <dsp:nvSpPr>
        <dsp:cNvPr id="0" name=""/>
        <dsp:cNvSpPr/>
      </dsp:nvSpPr>
      <dsp:spPr>
        <a:xfrm>
          <a:off x="172541"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306DB-C547-4287-96C1-AC01B4EF29DB}">
      <dsp:nvSpPr>
        <dsp:cNvPr id="0" name=""/>
        <dsp:cNvSpPr/>
      </dsp:nvSpPr>
      <dsp:spPr>
        <a:xfrm>
          <a:off x="343594"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845962"/>
              <a:satOff val="-1554"/>
              <a:lumOff val="-41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Lorna Rogers</a:t>
          </a:r>
        </a:p>
      </dsp:txBody>
      <dsp:txXfrm>
        <a:off x="368644" y="4444914"/>
        <a:ext cx="1318324" cy="805165"/>
      </dsp:txXfrm>
    </dsp:sp>
    <dsp:sp modelId="{15E6088B-EB5B-451E-8AB2-B99466115787}">
      <dsp:nvSpPr>
        <dsp:cNvPr id="0" name=""/>
        <dsp:cNvSpPr/>
      </dsp:nvSpPr>
      <dsp:spPr>
        <a:xfrm>
          <a:off x="2139652" y="143536"/>
          <a:ext cx="1710531" cy="855265"/>
        </a:xfrm>
        <a:prstGeom prst="roundRect">
          <a:avLst>
            <a:gd name="adj" fmla="val 10000"/>
          </a:avLst>
        </a:prstGeom>
        <a:solidFill>
          <a:schemeClr val="accent2">
            <a:hueOff val="-1409937"/>
            <a:satOff val="-2590"/>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GB" sz="2500" kern="1200" dirty="0"/>
            <a:t>Gender</a:t>
          </a:r>
        </a:p>
      </dsp:txBody>
      <dsp:txXfrm>
        <a:off x="2164702" y="168586"/>
        <a:ext cx="1660431" cy="805165"/>
      </dsp:txXfrm>
    </dsp:sp>
    <dsp:sp modelId="{27F2C24D-AB2D-44FC-BA08-8C8B6A86DC46}">
      <dsp:nvSpPr>
        <dsp:cNvPr id="0" name=""/>
        <dsp:cNvSpPr/>
      </dsp:nvSpPr>
      <dsp:spPr>
        <a:xfrm>
          <a:off x="2310705"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D28022-7CF2-4AB0-B112-83700B6106BE}">
      <dsp:nvSpPr>
        <dsp:cNvPr id="0" name=""/>
        <dsp:cNvSpPr/>
      </dsp:nvSpPr>
      <dsp:spPr>
        <a:xfrm>
          <a:off x="2481758"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127949"/>
              <a:satOff val="-2072"/>
              <a:lumOff val="-5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Erika Rushton</a:t>
          </a:r>
        </a:p>
        <a:p>
          <a:pPr marL="0" lvl="0" indent="0" algn="ctr" defTabSz="533400">
            <a:lnSpc>
              <a:spcPct val="90000"/>
            </a:lnSpc>
            <a:spcBef>
              <a:spcPct val="0"/>
            </a:spcBef>
            <a:spcAft>
              <a:spcPct val="35000"/>
            </a:spcAft>
            <a:buNone/>
          </a:pPr>
          <a:r>
            <a:rPr lang="en-GB" sz="1200" kern="1200" dirty="0"/>
            <a:t>Cristina Steliana Mihailovici</a:t>
          </a:r>
        </a:p>
      </dsp:txBody>
      <dsp:txXfrm>
        <a:off x="2506808" y="1237668"/>
        <a:ext cx="1318324" cy="805165"/>
      </dsp:txXfrm>
    </dsp:sp>
    <dsp:sp modelId="{2BEBD8DB-CB96-426E-958B-170A06B87373}">
      <dsp:nvSpPr>
        <dsp:cNvPr id="0" name=""/>
        <dsp:cNvSpPr/>
      </dsp:nvSpPr>
      <dsp:spPr>
        <a:xfrm>
          <a:off x="2310705"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41ED92-A340-48F6-8349-684A7BAD0917}">
      <dsp:nvSpPr>
        <dsp:cNvPr id="0" name=""/>
        <dsp:cNvSpPr/>
      </dsp:nvSpPr>
      <dsp:spPr>
        <a:xfrm>
          <a:off x="2481758"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409937"/>
              <a:satOff val="-2590"/>
              <a:lumOff val="-686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The Women’s Organisation</a:t>
          </a:r>
        </a:p>
      </dsp:txBody>
      <dsp:txXfrm>
        <a:off x="2506808" y="2306750"/>
        <a:ext cx="1318324" cy="805165"/>
      </dsp:txXfrm>
    </dsp:sp>
    <dsp:sp modelId="{A7A0FCDB-2440-4FFA-A0F3-518BB277600A}">
      <dsp:nvSpPr>
        <dsp:cNvPr id="0" name=""/>
        <dsp:cNvSpPr/>
      </dsp:nvSpPr>
      <dsp:spPr>
        <a:xfrm>
          <a:off x="2310705"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C1602D-8FB8-40BE-844C-002D2FDC0E34}">
      <dsp:nvSpPr>
        <dsp:cNvPr id="0" name=""/>
        <dsp:cNvSpPr/>
      </dsp:nvSpPr>
      <dsp:spPr>
        <a:xfrm>
          <a:off x="2481758"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691924"/>
              <a:satOff val="-3108"/>
              <a:lumOff val="-823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Anne-Marie Swift</a:t>
          </a:r>
        </a:p>
      </dsp:txBody>
      <dsp:txXfrm>
        <a:off x="2506808" y="3375832"/>
        <a:ext cx="1318324" cy="805165"/>
      </dsp:txXfrm>
    </dsp:sp>
    <dsp:sp modelId="{1943FD2B-BA83-4A85-BEA7-ECDE029C5725}">
      <dsp:nvSpPr>
        <dsp:cNvPr id="0" name=""/>
        <dsp:cNvSpPr/>
      </dsp:nvSpPr>
      <dsp:spPr>
        <a:xfrm>
          <a:off x="2310705"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F23573-ED79-4104-AF14-B6C2A291AD78}">
      <dsp:nvSpPr>
        <dsp:cNvPr id="0" name=""/>
        <dsp:cNvSpPr/>
      </dsp:nvSpPr>
      <dsp:spPr>
        <a:xfrm>
          <a:off x="2481758"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973912"/>
              <a:satOff val="-3626"/>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Claire Blott</a:t>
          </a:r>
        </a:p>
      </dsp:txBody>
      <dsp:txXfrm>
        <a:off x="2506808" y="4444914"/>
        <a:ext cx="1318324" cy="805165"/>
      </dsp:txXfrm>
    </dsp:sp>
    <dsp:sp modelId="{CAACB067-8394-4E28-8E09-5BD7ED0FDACC}">
      <dsp:nvSpPr>
        <dsp:cNvPr id="0" name=""/>
        <dsp:cNvSpPr/>
      </dsp:nvSpPr>
      <dsp:spPr>
        <a:xfrm>
          <a:off x="4277816" y="143536"/>
          <a:ext cx="1710531" cy="855265"/>
        </a:xfrm>
        <a:prstGeom prst="roundRect">
          <a:avLst>
            <a:gd name="adj" fmla="val 10000"/>
          </a:avLst>
        </a:prstGeom>
        <a:solidFill>
          <a:schemeClr val="accent2">
            <a:hueOff val="-2819874"/>
            <a:satOff val="-5179"/>
            <a:lumOff val="-13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GB" sz="2500" kern="1200" dirty="0"/>
            <a:t>LGBTQIA+</a:t>
          </a:r>
        </a:p>
      </dsp:txBody>
      <dsp:txXfrm>
        <a:off x="4302866" y="168586"/>
        <a:ext cx="1660431" cy="805165"/>
      </dsp:txXfrm>
    </dsp:sp>
    <dsp:sp modelId="{DEB95ACB-E163-4716-BD7F-863390DEEE77}">
      <dsp:nvSpPr>
        <dsp:cNvPr id="0" name=""/>
        <dsp:cNvSpPr/>
      </dsp:nvSpPr>
      <dsp:spPr>
        <a:xfrm>
          <a:off x="4448869"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632F6A-8652-41BA-881D-E2526A0D9305}">
      <dsp:nvSpPr>
        <dsp:cNvPr id="0" name=""/>
        <dsp:cNvSpPr/>
      </dsp:nvSpPr>
      <dsp:spPr>
        <a:xfrm>
          <a:off x="4619922"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2255899"/>
              <a:satOff val="-4143"/>
              <a:lumOff val="-109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Anthony Hopkinson</a:t>
          </a:r>
        </a:p>
        <a:p>
          <a:pPr marL="0" lvl="0" indent="0" algn="ctr" defTabSz="622300">
            <a:lnSpc>
              <a:spcPct val="90000"/>
            </a:lnSpc>
            <a:spcBef>
              <a:spcPct val="0"/>
            </a:spcBef>
            <a:spcAft>
              <a:spcPct val="35000"/>
            </a:spcAft>
            <a:buNone/>
          </a:pPr>
          <a:r>
            <a:rPr lang="en-GB" sz="1400" kern="1200" dirty="0"/>
            <a:t>Rian Bailey-Weir</a:t>
          </a:r>
        </a:p>
      </dsp:txBody>
      <dsp:txXfrm>
        <a:off x="4644972" y="1237668"/>
        <a:ext cx="1318324" cy="805165"/>
      </dsp:txXfrm>
    </dsp:sp>
    <dsp:sp modelId="{FDBFBA15-12FA-46B9-A857-79568D68880D}">
      <dsp:nvSpPr>
        <dsp:cNvPr id="0" name=""/>
        <dsp:cNvSpPr/>
      </dsp:nvSpPr>
      <dsp:spPr>
        <a:xfrm>
          <a:off x="4448869"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AF7B9C-C96B-4F11-9FF2-A43A741AC137}">
      <dsp:nvSpPr>
        <dsp:cNvPr id="0" name=""/>
        <dsp:cNvSpPr/>
      </dsp:nvSpPr>
      <dsp:spPr>
        <a:xfrm>
          <a:off x="4619922"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2537886"/>
              <a:satOff val="-4661"/>
              <a:lumOff val="-123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Open Door</a:t>
          </a:r>
        </a:p>
      </dsp:txBody>
      <dsp:txXfrm>
        <a:off x="4644972" y="2306750"/>
        <a:ext cx="1318324" cy="805165"/>
      </dsp:txXfrm>
    </dsp:sp>
    <dsp:sp modelId="{0343B0BF-591A-40B6-A9D6-74CE885FF752}">
      <dsp:nvSpPr>
        <dsp:cNvPr id="0" name=""/>
        <dsp:cNvSpPr/>
      </dsp:nvSpPr>
      <dsp:spPr>
        <a:xfrm>
          <a:off x="4448869"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001BEE-6E0B-468D-B074-AF8BC9F3EC4B}">
      <dsp:nvSpPr>
        <dsp:cNvPr id="0" name=""/>
        <dsp:cNvSpPr/>
      </dsp:nvSpPr>
      <dsp:spPr>
        <a:xfrm>
          <a:off x="4619922"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2819874"/>
              <a:satOff val="-5179"/>
              <a:lumOff val="-137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a:t>Lydia Tweed</a:t>
          </a:r>
          <a:endParaRPr lang="en-GB" sz="1600" kern="1200" dirty="0"/>
        </a:p>
      </dsp:txBody>
      <dsp:txXfrm>
        <a:off x="4644972" y="3375832"/>
        <a:ext cx="1318324" cy="805165"/>
      </dsp:txXfrm>
    </dsp:sp>
    <dsp:sp modelId="{8373DAD5-2AFD-453C-BB95-E03EBFE7D91F}">
      <dsp:nvSpPr>
        <dsp:cNvPr id="0" name=""/>
        <dsp:cNvSpPr/>
      </dsp:nvSpPr>
      <dsp:spPr>
        <a:xfrm>
          <a:off x="4448869"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AAA9FC-CE37-435C-BB7E-E96B74CEFE9C}">
      <dsp:nvSpPr>
        <dsp:cNvPr id="0" name=""/>
        <dsp:cNvSpPr/>
      </dsp:nvSpPr>
      <dsp:spPr>
        <a:xfrm>
          <a:off x="4619922"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3101861"/>
              <a:satOff val="-5697"/>
              <a:lumOff val="-1509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Laura Williams</a:t>
          </a:r>
        </a:p>
      </dsp:txBody>
      <dsp:txXfrm>
        <a:off x="4644972" y="4444914"/>
        <a:ext cx="1318324" cy="805165"/>
      </dsp:txXfrm>
    </dsp:sp>
    <dsp:sp modelId="{907DFCA2-A7B8-407E-AE1F-46A49D5A31ED}">
      <dsp:nvSpPr>
        <dsp:cNvPr id="0" name=""/>
        <dsp:cNvSpPr/>
      </dsp:nvSpPr>
      <dsp:spPr>
        <a:xfrm>
          <a:off x="6415980" y="143536"/>
          <a:ext cx="1710531" cy="855265"/>
        </a:xfrm>
        <a:prstGeom prst="roundRect">
          <a:avLst>
            <a:gd name="adj" fmla="val 10000"/>
          </a:avLst>
        </a:prstGeom>
        <a:solidFill>
          <a:schemeClr val="accent2">
            <a:hueOff val="-4229810"/>
            <a:satOff val="-7769"/>
            <a:lumOff val="-205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GB" sz="2500" kern="1200" dirty="0"/>
            <a:t>Disability</a:t>
          </a:r>
        </a:p>
      </dsp:txBody>
      <dsp:txXfrm>
        <a:off x="6441030" y="168586"/>
        <a:ext cx="1660431" cy="805165"/>
      </dsp:txXfrm>
    </dsp:sp>
    <dsp:sp modelId="{97B0853B-E56E-4B6B-BB0A-0984C5FC3654}">
      <dsp:nvSpPr>
        <dsp:cNvPr id="0" name=""/>
        <dsp:cNvSpPr/>
      </dsp:nvSpPr>
      <dsp:spPr>
        <a:xfrm>
          <a:off x="6587033"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9D7C3B-9F00-48E8-A342-6011BCB638A4}">
      <dsp:nvSpPr>
        <dsp:cNvPr id="0" name=""/>
        <dsp:cNvSpPr/>
      </dsp:nvSpPr>
      <dsp:spPr>
        <a:xfrm>
          <a:off x="6758086"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3383848"/>
              <a:satOff val="-6215"/>
              <a:lumOff val="-164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Philip Barton</a:t>
          </a:r>
        </a:p>
        <a:p>
          <a:pPr marL="0" lvl="0" indent="0" algn="ctr" defTabSz="622300">
            <a:lnSpc>
              <a:spcPct val="90000"/>
            </a:lnSpc>
            <a:spcBef>
              <a:spcPct val="0"/>
            </a:spcBef>
            <a:spcAft>
              <a:spcPct val="35000"/>
            </a:spcAft>
            <a:buNone/>
          </a:pPr>
          <a:r>
            <a:rPr lang="en-GB" sz="1400" kern="1200" dirty="0"/>
            <a:t>Caroline Keep</a:t>
          </a:r>
        </a:p>
      </dsp:txBody>
      <dsp:txXfrm>
        <a:off x="6783136" y="1237668"/>
        <a:ext cx="1318324" cy="805165"/>
      </dsp:txXfrm>
    </dsp:sp>
    <dsp:sp modelId="{BCF5A946-A0F0-4729-8FD8-DF1D101ABA86}">
      <dsp:nvSpPr>
        <dsp:cNvPr id="0" name=""/>
        <dsp:cNvSpPr/>
      </dsp:nvSpPr>
      <dsp:spPr>
        <a:xfrm>
          <a:off x="6587033"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723F62-58C0-4DFE-B910-C04B06918A9C}">
      <dsp:nvSpPr>
        <dsp:cNvPr id="0" name=""/>
        <dsp:cNvSpPr/>
      </dsp:nvSpPr>
      <dsp:spPr>
        <a:xfrm>
          <a:off x="6758086"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3665836"/>
              <a:satOff val="-6733"/>
              <a:lumOff val="-178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Positivitree</a:t>
          </a:r>
        </a:p>
      </dsp:txBody>
      <dsp:txXfrm>
        <a:off x="6783136" y="2306750"/>
        <a:ext cx="1318324" cy="805165"/>
      </dsp:txXfrm>
    </dsp:sp>
    <dsp:sp modelId="{3F6A0BC7-F900-4935-ABA9-9269180171EA}">
      <dsp:nvSpPr>
        <dsp:cNvPr id="0" name=""/>
        <dsp:cNvSpPr/>
      </dsp:nvSpPr>
      <dsp:spPr>
        <a:xfrm>
          <a:off x="6587033"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0E9028-6586-4FD4-A1D9-65013AD6EA2F}">
      <dsp:nvSpPr>
        <dsp:cNvPr id="0" name=""/>
        <dsp:cNvSpPr/>
      </dsp:nvSpPr>
      <dsp:spPr>
        <a:xfrm>
          <a:off x="6758086"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3947823"/>
              <a:satOff val="-7251"/>
              <a:lumOff val="-192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Annie Grady</a:t>
          </a:r>
        </a:p>
      </dsp:txBody>
      <dsp:txXfrm>
        <a:off x="6783136" y="3375832"/>
        <a:ext cx="1318324" cy="805165"/>
      </dsp:txXfrm>
    </dsp:sp>
    <dsp:sp modelId="{B8ED53B2-364F-4497-BC76-CFD2F05582D1}">
      <dsp:nvSpPr>
        <dsp:cNvPr id="0" name=""/>
        <dsp:cNvSpPr/>
      </dsp:nvSpPr>
      <dsp:spPr>
        <a:xfrm>
          <a:off x="6587033"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67E2A5-66C1-4FA6-BA10-EDA59ED4598F}">
      <dsp:nvSpPr>
        <dsp:cNvPr id="0" name=""/>
        <dsp:cNvSpPr/>
      </dsp:nvSpPr>
      <dsp:spPr>
        <a:xfrm>
          <a:off x="6758086"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4229810"/>
              <a:satOff val="-7769"/>
              <a:lumOff val="-205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Gary Evans/ Martin Draper</a:t>
          </a:r>
        </a:p>
      </dsp:txBody>
      <dsp:txXfrm>
        <a:off x="6783136" y="4444914"/>
        <a:ext cx="1318324" cy="8051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2C5104-B160-49CA-BBEA-F89DC47F2E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8FA77B3F-59DC-4CD3-9EDD-457BB0F4ED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70009AA-3768-48E4-A9E4-180DF51CBA9B}" type="datetime1">
              <a:rPr lang="en-GB" smtClean="0"/>
              <a:t>03/10/2023</a:t>
            </a:fld>
            <a:endParaRPr lang="en-GB"/>
          </a:p>
        </p:txBody>
      </p:sp>
      <p:sp>
        <p:nvSpPr>
          <p:cNvPr id="4" name="Footer Placeholder 3">
            <a:extLst>
              <a:ext uri="{FF2B5EF4-FFF2-40B4-BE49-F238E27FC236}">
                <a16:creationId xmlns:a16="http://schemas.microsoft.com/office/drawing/2014/main" id="{91D14D80-1829-4047-8B70-CA13F85B2A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19C54F4-FD5F-49B3-9277-2EBC1373BA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537205A-E1E8-4792-BFE4-BDA00885454D}" type="slidenum">
              <a:rPr lang="en-GB" smtClean="0"/>
              <a:t>‹#›</a:t>
            </a:fld>
            <a:endParaRPr lang="en-GB"/>
          </a:p>
        </p:txBody>
      </p:sp>
    </p:spTree>
    <p:extLst>
      <p:ext uri="{BB962C8B-B14F-4D97-AF65-F5344CB8AC3E}">
        <p14:creationId xmlns:p14="http://schemas.microsoft.com/office/powerpoint/2010/main" val="1372982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AEEA9B7-5E72-4CAB-97C5-F64B489561A8}" type="datetime1">
              <a:rPr lang="en-GB" noProof="0" smtClean="0"/>
              <a:t>03/10/2023</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32C31BA-67D8-413F-A5DD-028125073D1D}" type="slidenum">
              <a:rPr lang="en-GB" noProof="0" smtClean="0"/>
              <a:t>‹#›</a:t>
            </a:fld>
            <a:endParaRPr lang="en-GB" noProof="0"/>
          </a:p>
        </p:txBody>
      </p:sp>
    </p:spTree>
    <p:extLst>
      <p:ext uri="{BB962C8B-B14F-4D97-AF65-F5344CB8AC3E}">
        <p14:creationId xmlns:p14="http://schemas.microsoft.com/office/powerpoint/2010/main" val="41550855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1</a:t>
            </a:fld>
            <a:endParaRPr lang="en-GB"/>
          </a:p>
        </p:txBody>
      </p:sp>
    </p:spTree>
    <p:extLst>
      <p:ext uri="{BB962C8B-B14F-4D97-AF65-F5344CB8AC3E}">
        <p14:creationId xmlns:p14="http://schemas.microsoft.com/office/powerpoint/2010/main" val="140433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2</a:t>
            </a:fld>
            <a:endParaRPr lang="en-GB"/>
          </a:p>
        </p:txBody>
      </p:sp>
    </p:spTree>
    <p:extLst>
      <p:ext uri="{BB962C8B-B14F-4D97-AF65-F5344CB8AC3E}">
        <p14:creationId xmlns:p14="http://schemas.microsoft.com/office/powerpoint/2010/main" val="365327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3</a:t>
            </a:fld>
            <a:endParaRPr lang="en-GB"/>
          </a:p>
        </p:txBody>
      </p:sp>
    </p:spTree>
    <p:extLst>
      <p:ext uri="{BB962C8B-B14F-4D97-AF65-F5344CB8AC3E}">
        <p14:creationId xmlns:p14="http://schemas.microsoft.com/office/powerpoint/2010/main" val="1328775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4</a:t>
            </a:fld>
            <a:endParaRPr lang="en-GB"/>
          </a:p>
        </p:txBody>
      </p:sp>
    </p:spTree>
    <p:extLst>
      <p:ext uri="{BB962C8B-B14F-4D97-AF65-F5344CB8AC3E}">
        <p14:creationId xmlns:p14="http://schemas.microsoft.com/office/powerpoint/2010/main" val="387016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5</a:t>
            </a:fld>
            <a:endParaRPr lang="en-GB"/>
          </a:p>
        </p:txBody>
      </p:sp>
    </p:spTree>
    <p:extLst>
      <p:ext uri="{BB962C8B-B14F-4D97-AF65-F5344CB8AC3E}">
        <p14:creationId xmlns:p14="http://schemas.microsoft.com/office/powerpoint/2010/main" val="3102713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6</a:t>
            </a:fld>
            <a:endParaRPr lang="en-GB"/>
          </a:p>
        </p:txBody>
      </p:sp>
    </p:spTree>
    <p:extLst>
      <p:ext uri="{BB962C8B-B14F-4D97-AF65-F5344CB8AC3E}">
        <p14:creationId xmlns:p14="http://schemas.microsoft.com/office/powerpoint/2010/main" val="749911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7</a:t>
            </a:fld>
            <a:endParaRPr lang="en-GB"/>
          </a:p>
        </p:txBody>
      </p:sp>
    </p:spTree>
    <p:extLst>
      <p:ext uri="{BB962C8B-B14F-4D97-AF65-F5344CB8AC3E}">
        <p14:creationId xmlns:p14="http://schemas.microsoft.com/office/powerpoint/2010/main" val="226731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B32C31BA-67D8-413F-A5DD-028125073D1D}" type="slidenum">
              <a:rPr lang="en-GB" smtClean="0"/>
              <a:t>8</a:t>
            </a:fld>
            <a:endParaRPr lang="en-GB"/>
          </a:p>
        </p:txBody>
      </p:sp>
    </p:spTree>
    <p:extLst>
      <p:ext uri="{BB962C8B-B14F-4D97-AF65-F5344CB8AC3E}">
        <p14:creationId xmlns:p14="http://schemas.microsoft.com/office/powerpoint/2010/main" val="1181366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1534-9D13-43E9-BC8B-5694C28527ED}"/>
              </a:ext>
            </a:extLst>
          </p:cNvPr>
          <p:cNvSpPr>
            <a:spLocks noGrp="1"/>
          </p:cNvSpPr>
          <p:nvPr>
            <p:ph type="title" hasCustomPrompt="1"/>
          </p:nvPr>
        </p:nvSpPr>
        <p:spPr>
          <a:xfrm>
            <a:off x="495737" y="308698"/>
            <a:ext cx="5238313" cy="853352"/>
          </a:xfrm>
        </p:spPr>
        <p:txBody>
          <a:bodyPr rtlCol="0">
            <a:noAutofit/>
          </a:bodyPr>
          <a:lstStyle>
            <a:lvl1pPr>
              <a:defRPr sz="3600" b="1"/>
            </a:lvl1pPr>
          </a:lstStyle>
          <a:p>
            <a:pPr rtl="0"/>
            <a:r>
              <a:rPr lang="en-GB" noProof="0"/>
              <a:t>CLICK TO EDIT MASTER TITLE STYLE</a:t>
            </a:r>
          </a:p>
        </p:txBody>
      </p:sp>
      <p:sp>
        <p:nvSpPr>
          <p:cNvPr id="3" name="Date Placeholder 2">
            <a:extLst>
              <a:ext uri="{FF2B5EF4-FFF2-40B4-BE49-F238E27FC236}">
                <a16:creationId xmlns:a16="http://schemas.microsoft.com/office/drawing/2014/main" id="{F63A8573-17E8-4191-86F9-ABE0BA27938B}"/>
              </a:ext>
            </a:extLst>
          </p:cNvPr>
          <p:cNvSpPr>
            <a:spLocks noGrp="1"/>
          </p:cNvSpPr>
          <p:nvPr>
            <p:ph type="dt" sz="half" idx="10"/>
          </p:nvPr>
        </p:nvSpPr>
        <p:spPr/>
        <p:txBody>
          <a:bodyPr rtlCol="0"/>
          <a:lstStyle/>
          <a:p>
            <a:pPr rtl="0"/>
            <a:fld id="{5D6D7CEC-6ED0-4336-B6CA-8C2A3A2D92B0}" type="datetime1">
              <a:rPr lang="en-GB" noProof="0" smtClean="0"/>
              <a:t>03/10/2023</a:t>
            </a:fld>
            <a:endParaRPr lang="en-GB" noProof="0"/>
          </a:p>
        </p:txBody>
      </p:sp>
      <p:sp>
        <p:nvSpPr>
          <p:cNvPr id="4" name="Footer Placeholder 3">
            <a:extLst>
              <a:ext uri="{FF2B5EF4-FFF2-40B4-BE49-F238E27FC236}">
                <a16:creationId xmlns:a16="http://schemas.microsoft.com/office/drawing/2014/main" id="{83D92FA6-D8B1-4403-B9DD-E60A4F351012}"/>
              </a:ext>
            </a:extLst>
          </p:cNvPr>
          <p:cNvSpPr>
            <a:spLocks noGrp="1"/>
          </p:cNvSpPr>
          <p:nvPr>
            <p:ph type="ftr" sz="quarter" idx="11"/>
          </p:nvPr>
        </p:nvSpPr>
        <p:spPr/>
        <p:txBody>
          <a:bodyPr rtlCol="0"/>
          <a:lstStyle/>
          <a:p>
            <a:pPr rtl="0"/>
            <a:endParaRPr lang="en-GB" noProof="0"/>
          </a:p>
        </p:txBody>
      </p:sp>
      <p:sp>
        <p:nvSpPr>
          <p:cNvPr id="5" name="Slide Number Placeholder 4">
            <a:extLst>
              <a:ext uri="{FF2B5EF4-FFF2-40B4-BE49-F238E27FC236}">
                <a16:creationId xmlns:a16="http://schemas.microsoft.com/office/drawing/2014/main" id="{70C2CB2D-6860-4817-B66C-9C44DC4CAE22}"/>
              </a:ext>
            </a:extLst>
          </p:cNvPr>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
        <p:nvSpPr>
          <p:cNvPr id="8" name="Text Placeholder 7">
            <a:extLst>
              <a:ext uri="{FF2B5EF4-FFF2-40B4-BE49-F238E27FC236}">
                <a16:creationId xmlns:a16="http://schemas.microsoft.com/office/drawing/2014/main" id="{183C82E0-1F49-4A07-A8B3-E2F2CBAC03B1}"/>
              </a:ext>
            </a:extLst>
          </p:cNvPr>
          <p:cNvSpPr>
            <a:spLocks noGrp="1"/>
          </p:cNvSpPr>
          <p:nvPr>
            <p:ph type="body" sz="quarter" idx="13"/>
          </p:nvPr>
        </p:nvSpPr>
        <p:spPr>
          <a:xfrm>
            <a:off x="495737" y="979487"/>
            <a:ext cx="3581400" cy="365126"/>
          </a:xfrm>
        </p:spPr>
        <p:txBody>
          <a:bodyPr rtlCol="0">
            <a:noAutofit/>
          </a:bodyPr>
          <a:lstStyle>
            <a:lvl1pPr marL="0" indent="0">
              <a:spcBef>
                <a:spcPts val="900"/>
              </a:spcBef>
              <a:buNone/>
              <a:defRPr sz="2000" b="1">
                <a:latin typeface="+mj-lt"/>
              </a:defRPr>
            </a:lvl1pPr>
          </a:lstStyle>
          <a:p>
            <a:pPr lvl="0" rtl="0"/>
            <a:r>
              <a:rPr lang="en-US" noProof="0"/>
              <a:t>Click to edit Master text styles</a:t>
            </a:r>
          </a:p>
        </p:txBody>
      </p:sp>
    </p:spTree>
    <p:extLst>
      <p:ext uri="{BB962C8B-B14F-4D97-AF65-F5344CB8AC3E}">
        <p14:creationId xmlns:p14="http://schemas.microsoft.com/office/powerpoint/2010/main" val="144521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1534-9D13-43E9-BC8B-5694C28527ED}"/>
              </a:ext>
            </a:extLst>
          </p:cNvPr>
          <p:cNvSpPr>
            <a:spLocks noGrp="1"/>
          </p:cNvSpPr>
          <p:nvPr>
            <p:ph type="title" hasCustomPrompt="1"/>
          </p:nvPr>
        </p:nvSpPr>
        <p:spPr>
          <a:xfrm>
            <a:off x="495737" y="308698"/>
            <a:ext cx="5238313" cy="853352"/>
          </a:xfrm>
        </p:spPr>
        <p:txBody>
          <a:bodyPr rtlCol="0">
            <a:noAutofit/>
          </a:bodyPr>
          <a:lstStyle>
            <a:lvl1pPr>
              <a:defRPr sz="3600" b="1"/>
            </a:lvl1pPr>
          </a:lstStyle>
          <a:p>
            <a:pPr rtl="0"/>
            <a:r>
              <a:rPr lang="en-GB" noProof="0"/>
              <a:t>CLICK TO EDIT MASTER TITLE STYLE</a:t>
            </a:r>
          </a:p>
        </p:txBody>
      </p:sp>
      <p:sp>
        <p:nvSpPr>
          <p:cNvPr id="3" name="Date Placeholder 2">
            <a:extLst>
              <a:ext uri="{FF2B5EF4-FFF2-40B4-BE49-F238E27FC236}">
                <a16:creationId xmlns:a16="http://schemas.microsoft.com/office/drawing/2014/main" id="{F63A8573-17E8-4191-86F9-ABE0BA27938B}"/>
              </a:ext>
            </a:extLst>
          </p:cNvPr>
          <p:cNvSpPr>
            <a:spLocks noGrp="1"/>
          </p:cNvSpPr>
          <p:nvPr>
            <p:ph type="dt" sz="half" idx="10"/>
          </p:nvPr>
        </p:nvSpPr>
        <p:spPr/>
        <p:txBody>
          <a:bodyPr rtlCol="0"/>
          <a:lstStyle/>
          <a:p>
            <a:pPr rtl="0"/>
            <a:fld id="{547B40C1-CC2A-49B0-84BC-AAC0A3DC555B}" type="datetime1">
              <a:rPr lang="en-GB" noProof="0" smtClean="0"/>
              <a:t>03/10/2023</a:t>
            </a:fld>
            <a:endParaRPr lang="en-GB" noProof="0"/>
          </a:p>
        </p:txBody>
      </p:sp>
      <p:sp>
        <p:nvSpPr>
          <p:cNvPr id="4" name="Footer Placeholder 3">
            <a:extLst>
              <a:ext uri="{FF2B5EF4-FFF2-40B4-BE49-F238E27FC236}">
                <a16:creationId xmlns:a16="http://schemas.microsoft.com/office/drawing/2014/main" id="{83D92FA6-D8B1-4403-B9DD-E60A4F351012}"/>
              </a:ext>
            </a:extLst>
          </p:cNvPr>
          <p:cNvSpPr>
            <a:spLocks noGrp="1"/>
          </p:cNvSpPr>
          <p:nvPr>
            <p:ph type="ftr" sz="quarter" idx="11"/>
          </p:nvPr>
        </p:nvSpPr>
        <p:spPr/>
        <p:txBody>
          <a:bodyPr rtlCol="0"/>
          <a:lstStyle/>
          <a:p>
            <a:pPr rtl="0"/>
            <a:endParaRPr lang="en-GB" noProof="0"/>
          </a:p>
        </p:txBody>
      </p:sp>
      <p:sp>
        <p:nvSpPr>
          <p:cNvPr id="5" name="Slide Number Placeholder 4">
            <a:extLst>
              <a:ext uri="{FF2B5EF4-FFF2-40B4-BE49-F238E27FC236}">
                <a16:creationId xmlns:a16="http://schemas.microsoft.com/office/drawing/2014/main" id="{70C2CB2D-6860-4817-B66C-9C44DC4CAE22}"/>
              </a:ext>
            </a:extLst>
          </p:cNvPr>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
        <p:nvSpPr>
          <p:cNvPr id="8" name="Text Placeholder 7">
            <a:extLst>
              <a:ext uri="{FF2B5EF4-FFF2-40B4-BE49-F238E27FC236}">
                <a16:creationId xmlns:a16="http://schemas.microsoft.com/office/drawing/2014/main" id="{183C82E0-1F49-4A07-A8B3-E2F2CBAC03B1}"/>
              </a:ext>
            </a:extLst>
          </p:cNvPr>
          <p:cNvSpPr>
            <a:spLocks noGrp="1"/>
          </p:cNvSpPr>
          <p:nvPr>
            <p:ph type="body" sz="quarter" idx="13"/>
          </p:nvPr>
        </p:nvSpPr>
        <p:spPr>
          <a:xfrm>
            <a:off x="495737" y="979487"/>
            <a:ext cx="3581400" cy="365126"/>
          </a:xfrm>
        </p:spPr>
        <p:txBody>
          <a:bodyPr rtlCol="0">
            <a:noAutofit/>
          </a:bodyPr>
          <a:lstStyle>
            <a:lvl1pPr marL="0" indent="0">
              <a:spcBef>
                <a:spcPts val="900"/>
              </a:spcBef>
              <a:buNone/>
              <a:defRPr sz="2000" b="1">
                <a:latin typeface="+mj-lt"/>
              </a:defRPr>
            </a:lvl1pPr>
          </a:lstStyle>
          <a:p>
            <a:pPr lvl="0" rtl="0"/>
            <a:r>
              <a:rPr lang="en-US" noProof="0"/>
              <a:t>Click to edit Master text styles</a:t>
            </a:r>
          </a:p>
        </p:txBody>
      </p:sp>
      <p:sp>
        <p:nvSpPr>
          <p:cNvPr id="7" name="Content Placeholder 6">
            <a:extLst>
              <a:ext uri="{FF2B5EF4-FFF2-40B4-BE49-F238E27FC236}">
                <a16:creationId xmlns:a16="http://schemas.microsoft.com/office/drawing/2014/main" id="{2DC4173A-9EF2-4DB4-AE8D-0202037CB0DC}"/>
              </a:ext>
            </a:extLst>
          </p:cNvPr>
          <p:cNvSpPr>
            <a:spLocks noGrp="1"/>
          </p:cNvSpPr>
          <p:nvPr>
            <p:ph sz="quarter" idx="14"/>
          </p:nvPr>
        </p:nvSpPr>
        <p:spPr>
          <a:xfrm>
            <a:off x="495300" y="1543050"/>
            <a:ext cx="11353800" cy="4733925"/>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Tree>
    <p:extLst>
      <p:ext uri="{BB962C8B-B14F-4D97-AF65-F5344CB8AC3E}">
        <p14:creationId xmlns:p14="http://schemas.microsoft.com/office/powerpoint/2010/main" val="1860448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2D4183-9737-47D0-A399-C54D7F7C4C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A1E3A5CB-DFC3-4FD4-B13D-480B9D577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a:extLst>
              <a:ext uri="{FF2B5EF4-FFF2-40B4-BE49-F238E27FC236}">
                <a16:creationId xmlns:a16="http://schemas.microsoft.com/office/drawing/2014/main" id="{7750C37A-64D2-409F-A58F-B4B1F1F349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4BD0A91-CCB1-4387-8BD5-884C03D8F67A}" type="datetime1">
              <a:rPr lang="en-GB" noProof="0" smtClean="0"/>
              <a:t>03/10/2023</a:t>
            </a:fld>
            <a:endParaRPr lang="en-GB" noProof="0"/>
          </a:p>
        </p:txBody>
      </p:sp>
      <p:sp>
        <p:nvSpPr>
          <p:cNvPr id="5" name="Footer Placeholder 4">
            <a:extLst>
              <a:ext uri="{FF2B5EF4-FFF2-40B4-BE49-F238E27FC236}">
                <a16:creationId xmlns:a16="http://schemas.microsoft.com/office/drawing/2014/main" id="{C034EBE4-7608-464D-BFA2-97741404DA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GB" noProof="0"/>
          </a:p>
        </p:txBody>
      </p:sp>
      <p:sp>
        <p:nvSpPr>
          <p:cNvPr id="6" name="Slide Number Placeholder 5">
            <a:extLst>
              <a:ext uri="{FF2B5EF4-FFF2-40B4-BE49-F238E27FC236}">
                <a16:creationId xmlns:a16="http://schemas.microsoft.com/office/drawing/2014/main" id="{B56BEC42-CA83-4077-8D77-E2514DA723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1167616121"/>
      </p:ext>
    </p:extLst>
  </p:cSld>
  <p:clrMap bg1="lt1" tx1="dk1" bg2="lt2" tx2="dk2" accent1="accent1" accent2="accent2" accent3="accent3" accent4="accent4" accent5="accent5" accent6="accent6" hlink="hlink" folHlink="folHlink"/>
  <p:sldLayoutIdLst>
    <p:sldLayoutId id="2147484803" r:id="rId1"/>
    <p:sldLayoutId id="2147484804"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F533569-0BB4-5AC3-D4F0-743DD52940B8}"/>
              </a:ext>
            </a:extLst>
          </p:cNvPr>
          <p:cNvSpPr/>
          <p:nvPr/>
        </p:nvSpPr>
        <p:spPr>
          <a:xfrm>
            <a:off x="250090" y="1112770"/>
            <a:ext cx="11536724" cy="5582514"/>
          </a:xfrm>
          <a:prstGeom prst="roundRect">
            <a:avLst/>
          </a:prstGeom>
          <a:solidFill>
            <a:srgbClr val="4354AB">
              <a:alpha val="13000"/>
            </a:srgb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Liverpool City Region Combined Authority</a:t>
            </a: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97" name="Rectangle 96">
            <a:extLst>
              <a:ext uri="{FF2B5EF4-FFF2-40B4-BE49-F238E27FC236}">
                <a16:creationId xmlns:a16="http://schemas.microsoft.com/office/drawing/2014/main" id="{EEE3C1B5-A571-FC28-7584-3CE3DD49E605}"/>
              </a:ext>
            </a:extLst>
          </p:cNvPr>
          <p:cNvSpPr/>
          <p:nvPr/>
        </p:nvSpPr>
        <p:spPr>
          <a:xfrm>
            <a:off x="158496" y="3826195"/>
            <a:ext cx="11628318" cy="260975"/>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Rectangle 98">
            <a:extLst>
              <a:ext uri="{FF2B5EF4-FFF2-40B4-BE49-F238E27FC236}">
                <a16:creationId xmlns:a16="http://schemas.microsoft.com/office/drawing/2014/main" id="{3AE44BD3-6E09-3DD6-1060-2BAB6C29D22A}"/>
              </a:ext>
            </a:extLst>
          </p:cNvPr>
          <p:cNvSpPr/>
          <p:nvPr/>
        </p:nvSpPr>
        <p:spPr>
          <a:xfrm>
            <a:off x="161500" y="4338811"/>
            <a:ext cx="11628318" cy="260975"/>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Rectangle 82">
            <a:extLst>
              <a:ext uri="{FF2B5EF4-FFF2-40B4-BE49-F238E27FC236}">
                <a16:creationId xmlns:a16="http://schemas.microsoft.com/office/drawing/2014/main" id="{66F5A93C-6BF7-3B76-1F79-B692FE55C01F}"/>
              </a:ext>
            </a:extLst>
          </p:cNvPr>
          <p:cNvSpPr/>
          <p:nvPr/>
        </p:nvSpPr>
        <p:spPr>
          <a:xfrm>
            <a:off x="153588" y="3283471"/>
            <a:ext cx="11635938" cy="260975"/>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Rectangle: Rounded Corners 115">
            <a:extLst>
              <a:ext uri="{FF2B5EF4-FFF2-40B4-BE49-F238E27FC236}">
                <a16:creationId xmlns:a16="http://schemas.microsoft.com/office/drawing/2014/main" id="{6529492F-E41E-5DD2-E3EE-74C14FB97312}"/>
              </a:ext>
            </a:extLst>
          </p:cNvPr>
          <p:cNvSpPr/>
          <p:nvPr/>
        </p:nvSpPr>
        <p:spPr>
          <a:xfrm>
            <a:off x="1408853" y="1641416"/>
            <a:ext cx="9436885" cy="282942"/>
          </a:xfrm>
          <a:prstGeom prst="roundRect">
            <a:avLst/>
          </a:prstGeom>
          <a:solidFill>
            <a:srgbClr val="4354AB"/>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Liverpool City Region Combined Authority</a:t>
            </a:r>
          </a:p>
        </p:txBody>
      </p:sp>
      <p:sp>
        <p:nvSpPr>
          <p:cNvPr id="117" name="Rectangle: Rounded Corners 116">
            <a:extLst>
              <a:ext uri="{FF2B5EF4-FFF2-40B4-BE49-F238E27FC236}">
                <a16:creationId xmlns:a16="http://schemas.microsoft.com/office/drawing/2014/main" id="{8A02538F-B97B-3D48-5F4E-E893BD5FE45B}"/>
              </a:ext>
            </a:extLst>
          </p:cNvPr>
          <p:cNvSpPr/>
          <p:nvPr/>
        </p:nvSpPr>
        <p:spPr>
          <a:xfrm>
            <a:off x="1806048" y="1998221"/>
            <a:ext cx="2216472" cy="391080"/>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Transport Committee</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LCRCA Structure</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137" name="Group 136">
            <a:extLst>
              <a:ext uri="{FF2B5EF4-FFF2-40B4-BE49-F238E27FC236}">
                <a16:creationId xmlns:a16="http://schemas.microsoft.com/office/drawing/2014/main" id="{BFEA898E-38ED-B1F9-ED45-64C555EF6CA6}"/>
              </a:ext>
            </a:extLst>
          </p:cNvPr>
          <p:cNvGrpSpPr/>
          <p:nvPr/>
        </p:nvGrpSpPr>
        <p:grpSpPr>
          <a:xfrm>
            <a:off x="1632372" y="2617201"/>
            <a:ext cx="9213365" cy="226208"/>
            <a:chOff x="1800898" y="2518756"/>
            <a:chExt cx="8832604" cy="226208"/>
          </a:xfrm>
        </p:grpSpPr>
        <p:cxnSp>
          <p:nvCxnSpPr>
            <p:cNvPr id="132" name="Straight Connector 131">
              <a:extLst>
                <a:ext uri="{FF2B5EF4-FFF2-40B4-BE49-F238E27FC236}">
                  <a16:creationId xmlns:a16="http://schemas.microsoft.com/office/drawing/2014/main" id="{11871276-AA15-C0E7-A98B-4C1E7E18444C}"/>
                </a:ext>
              </a:extLst>
            </p:cNvPr>
            <p:cNvCxnSpPr/>
            <p:nvPr/>
          </p:nvCxnSpPr>
          <p:spPr>
            <a:xfrm>
              <a:off x="1800898" y="2518756"/>
              <a:ext cx="8832604" cy="0"/>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01D13094-CC79-84EA-CCAC-929217262002}"/>
                </a:ext>
              </a:extLst>
            </p:cNvPr>
            <p:cNvCxnSpPr/>
            <p:nvPr/>
          </p:nvCxnSpPr>
          <p:spPr>
            <a:xfrm>
              <a:off x="6010102" y="2518756"/>
              <a:ext cx="0" cy="226208"/>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grpSp>
      <p:sp>
        <p:nvSpPr>
          <p:cNvPr id="2" name="Rectangle: Rounded Corners 1">
            <a:extLst>
              <a:ext uri="{FF2B5EF4-FFF2-40B4-BE49-F238E27FC236}">
                <a16:creationId xmlns:a16="http://schemas.microsoft.com/office/drawing/2014/main" id="{63004769-E5AC-0BBF-7DA0-75B3B96FD0A9}"/>
              </a:ext>
            </a:extLst>
          </p:cNvPr>
          <p:cNvSpPr/>
          <p:nvPr/>
        </p:nvSpPr>
        <p:spPr>
          <a:xfrm>
            <a:off x="4809983" y="1988258"/>
            <a:ext cx="2216472" cy="391080"/>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Overview and Scrutiny Committee</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FED8AD3C-63E1-F1E3-21CB-E195DA9E4020}"/>
              </a:ext>
            </a:extLst>
          </p:cNvPr>
          <p:cNvSpPr/>
          <p:nvPr/>
        </p:nvSpPr>
        <p:spPr>
          <a:xfrm>
            <a:off x="8065543" y="2011980"/>
            <a:ext cx="2216472" cy="391080"/>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a typeface="Calibri" panose="020F0502020204030204" pitchFamily="34" charset="0"/>
                <a:cs typeface="Times New Roman" panose="02020603050405020304" pitchFamily="18" charset="0"/>
              </a:rPr>
              <a:t>Audit and Governance Committee</a:t>
            </a:r>
            <a:endParaRPr lang="en-GB" sz="1200" kern="100" dirty="0">
              <a:effectLst/>
              <a:ea typeface="Calibri" panose="020F0502020204030204" pitchFamily="34" charset="0"/>
              <a:cs typeface="Times New Roman" panose="02020603050405020304" pitchFamily="18" charset="0"/>
            </a:endParaRPr>
          </a:p>
        </p:txBody>
      </p:sp>
      <p:grpSp>
        <p:nvGrpSpPr>
          <p:cNvPr id="6" name="Group 5">
            <a:extLst>
              <a:ext uri="{FF2B5EF4-FFF2-40B4-BE49-F238E27FC236}">
                <a16:creationId xmlns:a16="http://schemas.microsoft.com/office/drawing/2014/main" id="{8F4DC3CA-AA42-B2BB-8753-78495F7F2571}"/>
              </a:ext>
            </a:extLst>
          </p:cNvPr>
          <p:cNvGrpSpPr/>
          <p:nvPr/>
        </p:nvGrpSpPr>
        <p:grpSpPr>
          <a:xfrm>
            <a:off x="1511863" y="5328758"/>
            <a:ext cx="9230864" cy="1200045"/>
            <a:chOff x="554769" y="1746150"/>
            <a:chExt cx="7957871" cy="1107209"/>
          </a:xfrm>
        </p:grpSpPr>
        <p:sp>
          <p:nvSpPr>
            <p:cNvPr id="8" name="Rectangle: Rounded Corners 7">
              <a:extLst>
                <a:ext uri="{FF2B5EF4-FFF2-40B4-BE49-F238E27FC236}">
                  <a16:creationId xmlns:a16="http://schemas.microsoft.com/office/drawing/2014/main" id="{373BB0D5-0715-D1ED-0ECD-5C58471E0D5F}"/>
                </a:ext>
              </a:extLst>
            </p:cNvPr>
            <p:cNvSpPr/>
            <p:nvPr/>
          </p:nvSpPr>
          <p:spPr>
            <a:xfrm>
              <a:off x="554769" y="1746150"/>
              <a:ext cx="7957871" cy="1107209"/>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a:p>
              <a:pPr algn="ctr"/>
              <a:r>
                <a:rPr lang="en-GB" sz="1600" dirty="0">
                  <a:solidFill>
                    <a:schemeClr val="tx1"/>
                  </a:solidFill>
                </a:rPr>
                <a:t>Combined Authority Directorates</a:t>
              </a:r>
            </a:p>
            <a:p>
              <a:pPr algn="ctr"/>
              <a:r>
                <a:rPr lang="en-GB" sz="1600" dirty="0">
                  <a:solidFill>
                    <a:schemeClr val="tx1"/>
                  </a:solidFill>
                </a:rPr>
                <a:t> </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grpSp>
          <p:nvGrpSpPr>
            <p:cNvPr id="9" name="Group 8">
              <a:extLst>
                <a:ext uri="{FF2B5EF4-FFF2-40B4-BE49-F238E27FC236}">
                  <a16:creationId xmlns:a16="http://schemas.microsoft.com/office/drawing/2014/main" id="{D6F15312-0444-BABE-ABB9-3DD2B262ACA5}"/>
                </a:ext>
              </a:extLst>
            </p:cNvPr>
            <p:cNvGrpSpPr/>
            <p:nvPr/>
          </p:nvGrpSpPr>
          <p:grpSpPr>
            <a:xfrm>
              <a:off x="775304" y="2142791"/>
              <a:ext cx="7578927" cy="570520"/>
              <a:chOff x="1072338" y="1895418"/>
              <a:chExt cx="7578927" cy="570520"/>
            </a:xfrm>
          </p:grpSpPr>
          <p:sp>
            <p:nvSpPr>
              <p:cNvPr id="10" name="Rectangle: Rounded Corners 9">
                <a:extLst>
                  <a:ext uri="{FF2B5EF4-FFF2-40B4-BE49-F238E27FC236}">
                    <a16:creationId xmlns:a16="http://schemas.microsoft.com/office/drawing/2014/main" id="{432E9C4F-54F5-4441-0E25-2E03481F9634}"/>
                  </a:ext>
                </a:extLst>
              </p:cNvPr>
              <p:cNvSpPr/>
              <p:nvPr/>
            </p:nvSpPr>
            <p:spPr>
              <a:xfrm>
                <a:off x="1072338" y="1903316"/>
                <a:ext cx="1458422" cy="560055"/>
              </a:xfrm>
              <a:prstGeom prst="roundRect">
                <a:avLst/>
              </a:prstGeom>
              <a:solidFill>
                <a:schemeClr val="accent4"/>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Corporate Development and Delivery</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A3A68163-B0C7-2772-D952-0D043F3CF777}"/>
                  </a:ext>
                </a:extLst>
              </p:cNvPr>
              <p:cNvSpPr/>
              <p:nvPr/>
            </p:nvSpPr>
            <p:spPr>
              <a:xfrm>
                <a:off x="2599575" y="1901855"/>
                <a:ext cx="1458422" cy="560055"/>
              </a:xfrm>
              <a:prstGeom prst="roundRect">
                <a:avLst/>
              </a:prstGeom>
              <a:solidFill>
                <a:schemeClr val="accent4"/>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Investment and Delivery</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Rounded Corners 19">
                <a:extLst>
                  <a:ext uri="{FF2B5EF4-FFF2-40B4-BE49-F238E27FC236}">
                    <a16:creationId xmlns:a16="http://schemas.microsoft.com/office/drawing/2014/main" id="{3B5957DE-CEE1-ECA2-EB5B-BA3520F2EA98}"/>
                  </a:ext>
                </a:extLst>
              </p:cNvPr>
              <p:cNvSpPr/>
              <p:nvPr/>
            </p:nvSpPr>
            <p:spPr>
              <a:xfrm>
                <a:off x="4127977" y="1905883"/>
                <a:ext cx="1458422" cy="560055"/>
              </a:xfrm>
              <a:prstGeom prst="roundRect">
                <a:avLst/>
              </a:prstGeom>
              <a:solidFill>
                <a:schemeClr val="accent4"/>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Policy, Strategy and Government Relations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Rounded Corners 20">
                <a:extLst>
                  <a:ext uri="{FF2B5EF4-FFF2-40B4-BE49-F238E27FC236}">
                    <a16:creationId xmlns:a16="http://schemas.microsoft.com/office/drawing/2014/main" id="{DF10FECB-AAB8-5E37-2703-0B704DC28373}"/>
                  </a:ext>
                </a:extLst>
              </p:cNvPr>
              <p:cNvSpPr/>
              <p:nvPr/>
            </p:nvSpPr>
            <p:spPr>
              <a:xfrm>
                <a:off x="7192843" y="1895418"/>
                <a:ext cx="1458422" cy="560055"/>
              </a:xfrm>
              <a:prstGeom prst="roundRect">
                <a:avLst/>
              </a:prstGeom>
              <a:solidFill>
                <a:schemeClr val="accent4"/>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Corporate Services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tangle: Rounded Corners 21">
                <a:extLst>
                  <a:ext uri="{FF2B5EF4-FFF2-40B4-BE49-F238E27FC236}">
                    <a16:creationId xmlns:a16="http://schemas.microsoft.com/office/drawing/2014/main" id="{7425B45D-B6DD-94F4-D0BA-4CD4C4C59EB8}"/>
                  </a:ext>
                </a:extLst>
              </p:cNvPr>
              <p:cNvSpPr/>
              <p:nvPr/>
            </p:nvSpPr>
            <p:spPr>
              <a:xfrm>
                <a:off x="5660411" y="1900249"/>
                <a:ext cx="1458422" cy="560055"/>
              </a:xfrm>
              <a:prstGeom prst="roundRect">
                <a:avLst/>
              </a:prstGeom>
              <a:solidFill>
                <a:schemeClr val="accent4"/>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Place</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grpSp>
        <p:nvGrpSpPr>
          <p:cNvPr id="23" name="Group 22">
            <a:extLst>
              <a:ext uri="{FF2B5EF4-FFF2-40B4-BE49-F238E27FC236}">
                <a16:creationId xmlns:a16="http://schemas.microsoft.com/office/drawing/2014/main" id="{53E2F6DD-301E-C273-FC64-6172C66D3D41}"/>
              </a:ext>
            </a:extLst>
          </p:cNvPr>
          <p:cNvGrpSpPr/>
          <p:nvPr/>
        </p:nvGrpSpPr>
        <p:grpSpPr>
          <a:xfrm>
            <a:off x="1632371" y="5003381"/>
            <a:ext cx="9213365" cy="226208"/>
            <a:chOff x="1800898" y="2518756"/>
            <a:chExt cx="8832604" cy="226208"/>
          </a:xfrm>
        </p:grpSpPr>
        <p:cxnSp>
          <p:nvCxnSpPr>
            <p:cNvPr id="24" name="Straight Connector 23">
              <a:extLst>
                <a:ext uri="{FF2B5EF4-FFF2-40B4-BE49-F238E27FC236}">
                  <a16:creationId xmlns:a16="http://schemas.microsoft.com/office/drawing/2014/main" id="{2B1EDF5A-F055-DD56-A74E-9C48EE59677A}"/>
                </a:ext>
              </a:extLst>
            </p:cNvPr>
            <p:cNvCxnSpPr/>
            <p:nvPr/>
          </p:nvCxnSpPr>
          <p:spPr>
            <a:xfrm>
              <a:off x="1800898" y="2518756"/>
              <a:ext cx="8832604" cy="0"/>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425809E-F3B3-68EE-CBB7-5104D0B6DC16}"/>
                </a:ext>
              </a:extLst>
            </p:cNvPr>
            <p:cNvCxnSpPr/>
            <p:nvPr/>
          </p:nvCxnSpPr>
          <p:spPr>
            <a:xfrm>
              <a:off x="6010102" y="2518756"/>
              <a:ext cx="0" cy="226208"/>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grpSp>
      <p:sp>
        <p:nvSpPr>
          <p:cNvPr id="28" name="Rectangle: Rounded Corners 27">
            <a:extLst>
              <a:ext uri="{FF2B5EF4-FFF2-40B4-BE49-F238E27FC236}">
                <a16:creationId xmlns:a16="http://schemas.microsoft.com/office/drawing/2014/main" id="{2BD55618-30F6-4B05-5A8A-DDF74D658ABA}"/>
              </a:ext>
            </a:extLst>
          </p:cNvPr>
          <p:cNvSpPr/>
          <p:nvPr/>
        </p:nvSpPr>
        <p:spPr>
          <a:xfrm>
            <a:off x="383389" y="2806761"/>
            <a:ext cx="1898795" cy="2095282"/>
          </a:xfrm>
          <a:prstGeom prst="roundRect">
            <a:avLst/>
          </a:prstGeom>
          <a:solidFill>
            <a:srgbClr val="00B050">
              <a:alpha val="16000"/>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a:p>
            <a:pPr algn="ctr"/>
            <a:r>
              <a:rPr lang="en-GB" sz="1200" dirty="0">
                <a:solidFill>
                  <a:schemeClr val="tx1"/>
                </a:solidFill>
              </a:rPr>
              <a:t>Cross Cutting Themes</a:t>
            </a:r>
          </a:p>
          <a:p>
            <a:pPr algn="ctr"/>
            <a:endParaRPr lang="en-GB" sz="1200" dirty="0">
              <a:solidFill>
                <a:schemeClr val="tx1"/>
              </a:solidFill>
            </a:endParaRPr>
          </a:p>
          <a:p>
            <a:pPr algn="ctr"/>
            <a:endParaRPr lang="en-GB" sz="12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p:txBody>
      </p:sp>
      <p:grpSp>
        <p:nvGrpSpPr>
          <p:cNvPr id="29" name="Group 28">
            <a:extLst>
              <a:ext uri="{FF2B5EF4-FFF2-40B4-BE49-F238E27FC236}">
                <a16:creationId xmlns:a16="http://schemas.microsoft.com/office/drawing/2014/main" id="{FC543940-6F31-5DEF-5C8F-97E01793048D}"/>
              </a:ext>
            </a:extLst>
          </p:cNvPr>
          <p:cNvGrpSpPr/>
          <p:nvPr/>
        </p:nvGrpSpPr>
        <p:grpSpPr>
          <a:xfrm>
            <a:off x="525361" y="3122772"/>
            <a:ext cx="1592606" cy="1628560"/>
            <a:chOff x="1051804" y="2404127"/>
            <a:chExt cx="3038207" cy="1520209"/>
          </a:xfrm>
        </p:grpSpPr>
        <p:sp>
          <p:nvSpPr>
            <p:cNvPr id="30" name="Rectangle 29">
              <a:extLst>
                <a:ext uri="{FF2B5EF4-FFF2-40B4-BE49-F238E27FC236}">
                  <a16:creationId xmlns:a16="http://schemas.microsoft.com/office/drawing/2014/main" id="{6CA841B6-E083-9560-E861-73A4FE3390C9}"/>
                </a:ext>
              </a:extLst>
            </p:cNvPr>
            <p:cNvSpPr/>
            <p:nvPr/>
          </p:nvSpPr>
          <p:spPr>
            <a:xfrm>
              <a:off x="1069349" y="2404127"/>
              <a:ext cx="1458422" cy="472488"/>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900" kern="100" dirty="0">
                  <a:effectLst/>
                </a:rPr>
                <a:t>Funding</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4" name="Rectangle 63">
              <a:extLst>
                <a:ext uri="{FF2B5EF4-FFF2-40B4-BE49-F238E27FC236}">
                  <a16:creationId xmlns:a16="http://schemas.microsoft.com/office/drawing/2014/main" id="{9D0EF7BC-4FF2-CF95-5197-8B70E115F1C6}"/>
                </a:ext>
              </a:extLst>
            </p:cNvPr>
            <p:cNvSpPr/>
            <p:nvPr/>
          </p:nvSpPr>
          <p:spPr>
            <a:xfrm>
              <a:off x="1069349" y="3451848"/>
              <a:ext cx="1458422" cy="472488"/>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00" kern="100" dirty="0">
                  <a:effectLst/>
                </a:rPr>
                <a:t>Digital</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5" name="Rectangle 64">
              <a:extLst>
                <a:ext uri="{FF2B5EF4-FFF2-40B4-BE49-F238E27FC236}">
                  <a16:creationId xmlns:a16="http://schemas.microsoft.com/office/drawing/2014/main" id="{B7E3A388-E2EC-F14C-7448-B05BD65F4BFB}"/>
                </a:ext>
              </a:extLst>
            </p:cNvPr>
            <p:cNvSpPr/>
            <p:nvPr/>
          </p:nvSpPr>
          <p:spPr>
            <a:xfrm>
              <a:off x="2618926" y="2925137"/>
              <a:ext cx="1458422" cy="472487"/>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00" kern="100" dirty="0">
                  <a:effectLst/>
                </a:rPr>
                <a:t>Cost of Living Crisis</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6" name="Rectangle 65">
              <a:extLst>
                <a:ext uri="{FF2B5EF4-FFF2-40B4-BE49-F238E27FC236}">
                  <a16:creationId xmlns:a16="http://schemas.microsoft.com/office/drawing/2014/main" id="{0C69B364-3BA6-8F83-103C-7C9C53F8E49F}"/>
                </a:ext>
              </a:extLst>
            </p:cNvPr>
            <p:cNvSpPr/>
            <p:nvPr/>
          </p:nvSpPr>
          <p:spPr>
            <a:xfrm>
              <a:off x="1051804" y="2927429"/>
              <a:ext cx="1458421" cy="472488"/>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00" kern="100" dirty="0">
                  <a:effectLst/>
                </a:rPr>
                <a:t>Future Develop-</a:t>
              </a:r>
              <a:r>
                <a:rPr lang="en-GB" sz="1000" kern="100" dirty="0" err="1">
                  <a:effectLst/>
                </a:rPr>
                <a:t>ment</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8" name="Rectangle 67">
              <a:extLst>
                <a:ext uri="{FF2B5EF4-FFF2-40B4-BE49-F238E27FC236}">
                  <a16:creationId xmlns:a16="http://schemas.microsoft.com/office/drawing/2014/main" id="{15A41393-BC09-58B3-94B9-02400437C021}"/>
                </a:ext>
              </a:extLst>
            </p:cNvPr>
            <p:cNvSpPr/>
            <p:nvPr/>
          </p:nvSpPr>
          <p:spPr>
            <a:xfrm>
              <a:off x="2592127" y="3451847"/>
              <a:ext cx="1458421" cy="472488"/>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00" kern="100" dirty="0">
                  <a:effectLst/>
                </a:rPr>
                <a:t>Net Zero</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40B492E0-28BB-980C-54E0-61DF92C43D5F}"/>
                </a:ext>
              </a:extLst>
            </p:cNvPr>
            <p:cNvSpPr/>
            <p:nvPr/>
          </p:nvSpPr>
          <p:spPr>
            <a:xfrm>
              <a:off x="2631590" y="2406243"/>
              <a:ext cx="1458421" cy="472487"/>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00" kern="100" dirty="0">
                  <a:effectLst/>
                </a:rPr>
                <a:t>Equalities</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67" name="Rectangle: Rounded Corners 66">
            <a:extLst>
              <a:ext uri="{FF2B5EF4-FFF2-40B4-BE49-F238E27FC236}">
                <a16:creationId xmlns:a16="http://schemas.microsoft.com/office/drawing/2014/main" id="{22FBC0C8-660A-0878-B727-B125E8EBA361}"/>
              </a:ext>
            </a:extLst>
          </p:cNvPr>
          <p:cNvSpPr/>
          <p:nvPr/>
        </p:nvSpPr>
        <p:spPr>
          <a:xfrm>
            <a:off x="2704494" y="2968660"/>
            <a:ext cx="8896440" cy="1757650"/>
          </a:xfrm>
          <a:prstGeom prst="roundRect">
            <a:avLst/>
          </a:prstGeom>
          <a:solidFill>
            <a:schemeClr val="accent3">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a:p>
            <a:pPr algn="ctr"/>
            <a:r>
              <a:rPr lang="en-GB" sz="1600" dirty="0">
                <a:solidFill>
                  <a:schemeClr val="tx1"/>
                </a:solidFill>
              </a:rPr>
              <a:t>Portfolio Boards 2023/24</a:t>
            </a:r>
            <a:endParaRPr lang="en-GB" sz="11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sp>
        <p:nvSpPr>
          <p:cNvPr id="70" name="Rectangle: Rounded Corners 69">
            <a:extLst>
              <a:ext uri="{FF2B5EF4-FFF2-40B4-BE49-F238E27FC236}">
                <a16:creationId xmlns:a16="http://schemas.microsoft.com/office/drawing/2014/main" id="{DEABB589-F517-DC1B-06EC-42E5779E5DC5}"/>
              </a:ext>
            </a:extLst>
          </p:cNvPr>
          <p:cNvSpPr/>
          <p:nvPr/>
        </p:nvSpPr>
        <p:spPr>
          <a:xfrm>
            <a:off x="2915638" y="3367201"/>
            <a:ext cx="1351022" cy="533459"/>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Economic Development and Business</a:t>
            </a:r>
          </a:p>
        </p:txBody>
      </p:sp>
      <p:sp>
        <p:nvSpPr>
          <p:cNvPr id="74" name="Rectangle: Rounded Corners 73">
            <a:extLst>
              <a:ext uri="{FF2B5EF4-FFF2-40B4-BE49-F238E27FC236}">
                <a16:creationId xmlns:a16="http://schemas.microsoft.com/office/drawing/2014/main" id="{AF09141A-068E-AD4B-3BDA-01C282C07866}"/>
              </a:ext>
            </a:extLst>
          </p:cNvPr>
          <p:cNvSpPr/>
          <p:nvPr/>
        </p:nvSpPr>
        <p:spPr>
          <a:xfrm>
            <a:off x="5801693" y="3367200"/>
            <a:ext cx="1351022" cy="533459"/>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Employment, Education and Skills</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Rounded Corners 75">
            <a:extLst>
              <a:ext uri="{FF2B5EF4-FFF2-40B4-BE49-F238E27FC236}">
                <a16:creationId xmlns:a16="http://schemas.microsoft.com/office/drawing/2014/main" id="{6ED2AE05-1AD8-9C8E-FE16-5FA72CE7A50A}"/>
              </a:ext>
            </a:extLst>
          </p:cNvPr>
          <p:cNvSpPr/>
          <p:nvPr/>
        </p:nvSpPr>
        <p:spPr>
          <a:xfrm>
            <a:off x="2914284" y="3968613"/>
            <a:ext cx="1352005" cy="585524"/>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Calibri" panose="020F0502020204030204" pitchFamily="34" charset="0"/>
              </a:rPr>
              <a:t>Cllr Mike Wharton</a:t>
            </a:r>
            <a:endParaRPr lang="en-GB" sz="1100" kern="100" dirty="0">
              <a:latin typeface="Calibri" panose="020F0502020204030204" pitchFamily="34" charset="0"/>
              <a:ea typeface="Calibri" panose="020F0502020204030204" pitchFamily="34" charset="0"/>
              <a:cs typeface="Calibri" panose="020F0502020204030204" pitchFamily="34" charset="0"/>
            </a:endParaRPr>
          </a:p>
        </p:txBody>
      </p:sp>
      <p:grpSp>
        <p:nvGrpSpPr>
          <p:cNvPr id="84" name="Group 83">
            <a:extLst>
              <a:ext uri="{FF2B5EF4-FFF2-40B4-BE49-F238E27FC236}">
                <a16:creationId xmlns:a16="http://schemas.microsoft.com/office/drawing/2014/main" id="{3FD341A5-93C4-0B4A-0D55-0BC9118203EB}"/>
              </a:ext>
            </a:extLst>
          </p:cNvPr>
          <p:cNvGrpSpPr/>
          <p:nvPr/>
        </p:nvGrpSpPr>
        <p:grpSpPr>
          <a:xfrm>
            <a:off x="8687421" y="3366916"/>
            <a:ext cx="1354116" cy="1162180"/>
            <a:chOff x="10107225" y="3367200"/>
            <a:chExt cx="1354116" cy="1162180"/>
          </a:xfrm>
        </p:grpSpPr>
        <p:sp>
          <p:nvSpPr>
            <p:cNvPr id="71" name="Rectangle: Rounded Corners 70">
              <a:extLst>
                <a:ext uri="{FF2B5EF4-FFF2-40B4-BE49-F238E27FC236}">
                  <a16:creationId xmlns:a16="http://schemas.microsoft.com/office/drawing/2014/main" id="{9C34C88B-A156-886E-7878-1CBC2BF42BA5}"/>
                </a:ext>
              </a:extLst>
            </p:cNvPr>
            <p:cNvSpPr/>
            <p:nvPr/>
          </p:nvSpPr>
          <p:spPr>
            <a:xfrm>
              <a:off x="10107225" y="3367200"/>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Net Zero and Air Quality</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8" name="Rectangle: Rounded Corners 77">
              <a:extLst>
                <a:ext uri="{FF2B5EF4-FFF2-40B4-BE49-F238E27FC236}">
                  <a16:creationId xmlns:a16="http://schemas.microsoft.com/office/drawing/2014/main" id="{04B81953-148C-CA41-AED8-EDDACA4C76A0}"/>
                </a:ext>
              </a:extLst>
            </p:cNvPr>
            <p:cNvSpPr/>
            <p:nvPr/>
          </p:nvSpPr>
          <p:spPr>
            <a:xfrm>
              <a:off x="10109336" y="3951687"/>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David Baines</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grpSp>
        <p:nvGrpSpPr>
          <p:cNvPr id="27" name="Group 26">
            <a:extLst>
              <a:ext uri="{FF2B5EF4-FFF2-40B4-BE49-F238E27FC236}">
                <a16:creationId xmlns:a16="http://schemas.microsoft.com/office/drawing/2014/main" id="{BA502342-A76E-5FAC-82E0-4E1201EDDC62}"/>
              </a:ext>
            </a:extLst>
          </p:cNvPr>
          <p:cNvGrpSpPr/>
          <p:nvPr/>
        </p:nvGrpSpPr>
        <p:grpSpPr>
          <a:xfrm>
            <a:off x="7252624" y="3360049"/>
            <a:ext cx="1352005" cy="1157705"/>
            <a:chOff x="8673681" y="3367200"/>
            <a:chExt cx="1352005" cy="1157705"/>
          </a:xfrm>
        </p:grpSpPr>
        <p:sp>
          <p:nvSpPr>
            <p:cNvPr id="72" name="Rectangle: Rounded Corners 71">
              <a:extLst>
                <a:ext uri="{FF2B5EF4-FFF2-40B4-BE49-F238E27FC236}">
                  <a16:creationId xmlns:a16="http://schemas.microsoft.com/office/drawing/2014/main" id="{E44EBF51-A241-ECD4-4391-FAFAA4861F6D}"/>
                </a:ext>
              </a:extLst>
            </p:cNvPr>
            <p:cNvSpPr/>
            <p:nvPr/>
          </p:nvSpPr>
          <p:spPr>
            <a:xfrm>
              <a:off x="8674664" y="3367200"/>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Housing and Spatial Planning</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9" name="Rectangle: Rounded Corners 78">
              <a:extLst>
                <a:ext uri="{FF2B5EF4-FFF2-40B4-BE49-F238E27FC236}">
                  <a16:creationId xmlns:a16="http://schemas.microsoft.com/office/drawing/2014/main" id="{E363FB1D-E09F-BBE2-469D-8A9246B7F34F}"/>
                </a:ext>
              </a:extLst>
            </p:cNvPr>
            <p:cNvSpPr/>
            <p:nvPr/>
          </p:nvSpPr>
          <p:spPr>
            <a:xfrm>
              <a:off x="8673681" y="3947212"/>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050" kern="100" dirty="0">
                  <a:effectLst/>
                  <a:latin typeface="Calibri" panose="020F0502020204030204" pitchFamily="34" charset="0"/>
                  <a:cs typeface="Calibri" panose="020F0502020204030204" pitchFamily="34" charset="0"/>
                </a:rPr>
                <a:t>Cllr Graha</a:t>
              </a:r>
              <a:r>
                <a:rPr lang="en-GB" sz="1050" kern="100" dirty="0">
                  <a:latin typeface="Calibri" panose="020F0502020204030204" pitchFamily="34" charset="0"/>
                  <a:cs typeface="Calibri" panose="020F0502020204030204" pitchFamily="34" charset="0"/>
                </a:rPr>
                <a:t>m Morgan</a:t>
              </a:r>
              <a:endParaRPr lang="en-GB" sz="1050" kern="100" dirty="0">
                <a:effectLst/>
                <a:latin typeface="Calibri" panose="020F0502020204030204" pitchFamily="34" charset="0"/>
                <a:ea typeface="Calibri" panose="020F0502020204030204" pitchFamily="34" charset="0"/>
                <a:cs typeface="Calibri" panose="020F0502020204030204" pitchFamily="34" charset="0"/>
              </a:endParaRPr>
            </a:p>
          </p:txBody>
        </p:sp>
      </p:grpSp>
      <p:grpSp>
        <p:nvGrpSpPr>
          <p:cNvPr id="26" name="Group 25">
            <a:extLst>
              <a:ext uri="{FF2B5EF4-FFF2-40B4-BE49-F238E27FC236}">
                <a16:creationId xmlns:a16="http://schemas.microsoft.com/office/drawing/2014/main" id="{7B56CED4-421F-021D-9BD7-0CF800A3BBFB}"/>
              </a:ext>
            </a:extLst>
          </p:cNvPr>
          <p:cNvGrpSpPr/>
          <p:nvPr/>
        </p:nvGrpSpPr>
        <p:grpSpPr>
          <a:xfrm>
            <a:off x="2918539" y="3360517"/>
            <a:ext cx="1356086" cy="1162192"/>
            <a:chOff x="7242103" y="3367200"/>
            <a:chExt cx="1356086" cy="1162192"/>
          </a:xfrm>
        </p:grpSpPr>
        <p:sp>
          <p:nvSpPr>
            <p:cNvPr id="73" name="Rectangle: Rounded Corners 72">
              <a:extLst>
                <a:ext uri="{FF2B5EF4-FFF2-40B4-BE49-F238E27FC236}">
                  <a16:creationId xmlns:a16="http://schemas.microsoft.com/office/drawing/2014/main" id="{A1321F45-99D1-973F-0979-BDE496CF8FBA}"/>
                </a:ext>
              </a:extLst>
            </p:cNvPr>
            <p:cNvSpPr/>
            <p:nvPr/>
          </p:nvSpPr>
          <p:spPr>
            <a:xfrm>
              <a:off x="7242103" y="3367200"/>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Digital and Innovation</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0" name="Rectangle: Rounded Corners 79">
              <a:extLst>
                <a:ext uri="{FF2B5EF4-FFF2-40B4-BE49-F238E27FC236}">
                  <a16:creationId xmlns:a16="http://schemas.microsoft.com/office/drawing/2014/main" id="{4B09A866-CD93-F503-BABD-311F28B95E60}"/>
                </a:ext>
              </a:extLst>
            </p:cNvPr>
            <p:cNvSpPr/>
            <p:nvPr/>
          </p:nvSpPr>
          <p:spPr>
            <a:xfrm>
              <a:off x="7246184" y="3951699"/>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Paul Stuart</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sp>
        <p:nvSpPr>
          <p:cNvPr id="81" name="Rectangle: Rounded Corners 80">
            <a:extLst>
              <a:ext uri="{FF2B5EF4-FFF2-40B4-BE49-F238E27FC236}">
                <a16:creationId xmlns:a16="http://schemas.microsoft.com/office/drawing/2014/main" id="{DBAEFE41-F97F-7AB9-8B6D-AEF8DFE31CE9}"/>
              </a:ext>
            </a:extLst>
          </p:cNvPr>
          <p:cNvSpPr/>
          <p:nvPr/>
        </p:nvSpPr>
        <p:spPr>
          <a:xfrm>
            <a:off x="5801201" y="3951699"/>
            <a:ext cx="1352005" cy="576454"/>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Ian Maher</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13" name="Group 12">
            <a:extLst>
              <a:ext uri="{FF2B5EF4-FFF2-40B4-BE49-F238E27FC236}">
                <a16:creationId xmlns:a16="http://schemas.microsoft.com/office/drawing/2014/main" id="{5A35FC53-63A7-0D75-2FD8-64A52DDF433F}"/>
              </a:ext>
            </a:extLst>
          </p:cNvPr>
          <p:cNvGrpSpPr/>
          <p:nvPr/>
        </p:nvGrpSpPr>
        <p:grpSpPr>
          <a:xfrm>
            <a:off x="10149104" y="3382653"/>
            <a:ext cx="1356268" cy="1162832"/>
            <a:chOff x="4361283" y="3368037"/>
            <a:chExt cx="1356268" cy="1162832"/>
          </a:xfrm>
        </p:grpSpPr>
        <p:sp>
          <p:nvSpPr>
            <p:cNvPr id="75" name="Rectangle: Rounded Corners 74">
              <a:extLst>
                <a:ext uri="{FF2B5EF4-FFF2-40B4-BE49-F238E27FC236}">
                  <a16:creationId xmlns:a16="http://schemas.microsoft.com/office/drawing/2014/main" id="{E59DAF8E-B8EE-1C00-1078-96D879FD1D12}"/>
                </a:ext>
              </a:extLst>
            </p:cNvPr>
            <p:cNvSpPr/>
            <p:nvPr/>
          </p:nvSpPr>
          <p:spPr>
            <a:xfrm>
              <a:off x="4361283" y="3368037"/>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Transport</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Rounded Corners 81">
              <a:extLst>
                <a:ext uri="{FF2B5EF4-FFF2-40B4-BE49-F238E27FC236}">
                  <a16:creationId xmlns:a16="http://schemas.microsoft.com/office/drawing/2014/main" id="{FA83B593-0C90-CDD9-D18E-ACE1842193AC}"/>
                </a:ext>
              </a:extLst>
            </p:cNvPr>
            <p:cNvSpPr/>
            <p:nvPr/>
          </p:nvSpPr>
          <p:spPr>
            <a:xfrm>
              <a:off x="4365546" y="3953176"/>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latin typeface="Calibri" panose="020F0502020204030204" pitchFamily="34" charset="0"/>
                  <a:ea typeface="Calibri" panose="020F0502020204030204" pitchFamily="34" charset="0"/>
                  <a:cs typeface="Times New Roman" panose="02020603050405020304" pitchFamily="18" charset="0"/>
                </a:rPr>
                <a:t>Cllr Liam Robinson</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87" name="Arrow: Right 86">
            <a:extLst>
              <a:ext uri="{FF2B5EF4-FFF2-40B4-BE49-F238E27FC236}">
                <a16:creationId xmlns:a16="http://schemas.microsoft.com/office/drawing/2014/main" id="{34A4DA60-632D-63EC-1294-14CE64B63B7F}"/>
              </a:ext>
            </a:extLst>
          </p:cNvPr>
          <p:cNvSpPr/>
          <p:nvPr/>
        </p:nvSpPr>
        <p:spPr>
          <a:xfrm>
            <a:off x="11791823" y="3147326"/>
            <a:ext cx="350291" cy="528864"/>
          </a:xfrm>
          <a:prstGeom prst="rightArrow">
            <a:avLst>
              <a:gd name="adj1" fmla="val 50000"/>
              <a:gd name="adj2" fmla="val 76996"/>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Arrow: Right 97">
            <a:extLst>
              <a:ext uri="{FF2B5EF4-FFF2-40B4-BE49-F238E27FC236}">
                <a16:creationId xmlns:a16="http://schemas.microsoft.com/office/drawing/2014/main" id="{78FF8671-AD2B-BCC0-444C-FF552F0B00C1}"/>
              </a:ext>
            </a:extLst>
          </p:cNvPr>
          <p:cNvSpPr/>
          <p:nvPr/>
        </p:nvSpPr>
        <p:spPr>
          <a:xfrm>
            <a:off x="11791823" y="3694209"/>
            <a:ext cx="350291" cy="528864"/>
          </a:xfrm>
          <a:prstGeom prst="rightArrow">
            <a:avLst>
              <a:gd name="adj1" fmla="val 50000"/>
              <a:gd name="adj2" fmla="val 76996"/>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Arrow: Right 99">
            <a:extLst>
              <a:ext uri="{FF2B5EF4-FFF2-40B4-BE49-F238E27FC236}">
                <a16:creationId xmlns:a16="http://schemas.microsoft.com/office/drawing/2014/main" id="{AB970E23-3E0A-D3A1-3061-895BBD3FD4C6}"/>
              </a:ext>
            </a:extLst>
          </p:cNvPr>
          <p:cNvSpPr/>
          <p:nvPr/>
        </p:nvSpPr>
        <p:spPr>
          <a:xfrm>
            <a:off x="11794827" y="4210315"/>
            <a:ext cx="350291" cy="528864"/>
          </a:xfrm>
          <a:prstGeom prst="rightArrow">
            <a:avLst>
              <a:gd name="adj1" fmla="val 50000"/>
              <a:gd name="adj2" fmla="val 76996"/>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2" name="Group 11">
            <a:extLst>
              <a:ext uri="{FF2B5EF4-FFF2-40B4-BE49-F238E27FC236}">
                <a16:creationId xmlns:a16="http://schemas.microsoft.com/office/drawing/2014/main" id="{EE7CC312-5F55-48FD-8D7F-55D11B6E5795}"/>
              </a:ext>
            </a:extLst>
          </p:cNvPr>
          <p:cNvGrpSpPr/>
          <p:nvPr/>
        </p:nvGrpSpPr>
        <p:grpSpPr>
          <a:xfrm>
            <a:off x="4366840" y="3366916"/>
            <a:ext cx="1352376" cy="1186936"/>
            <a:chOff x="2914333" y="3367284"/>
            <a:chExt cx="1352376" cy="1186936"/>
          </a:xfrm>
        </p:grpSpPr>
        <p:sp>
          <p:nvSpPr>
            <p:cNvPr id="4" name="Rectangle: Rounded Corners 3">
              <a:extLst>
                <a:ext uri="{FF2B5EF4-FFF2-40B4-BE49-F238E27FC236}">
                  <a16:creationId xmlns:a16="http://schemas.microsoft.com/office/drawing/2014/main" id="{794F2B15-7D5A-610D-DDE7-344941DA11D4}"/>
                </a:ext>
              </a:extLst>
            </p:cNvPr>
            <p:cNvSpPr/>
            <p:nvPr/>
          </p:nvSpPr>
          <p:spPr>
            <a:xfrm>
              <a:off x="2915687" y="3367284"/>
              <a:ext cx="1351022" cy="533459"/>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Economic Development and Business</a:t>
              </a:r>
            </a:p>
          </p:txBody>
        </p:sp>
        <p:sp>
          <p:nvSpPr>
            <p:cNvPr id="11" name="Rectangle: Rounded Corners 10">
              <a:extLst>
                <a:ext uri="{FF2B5EF4-FFF2-40B4-BE49-F238E27FC236}">
                  <a16:creationId xmlns:a16="http://schemas.microsoft.com/office/drawing/2014/main" id="{75DD8121-0216-9AC9-4BDE-919EFF0620D5}"/>
                </a:ext>
              </a:extLst>
            </p:cNvPr>
            <p:cNvSpPr/>
            <p:nvPr/>
          </p:nvSpPr>
          <p:spPr>
            <a:xfrm>
              <a:off x="2914333" y="3968696"/>
              <a:ext cx="1352005" cy="585524"/>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Calibri" panose="020F0502020204030204" pitchFamily="34" charset="0"/>
                </a:rPr>
                <a:t>Cllr Mike Wharton</a:t>
              </a:r>
              <a:endParaRPr lang="en-GB" sz="1100" kern="100" dirty="0">
                <a:latin typeface="Calibri" panose="020F0502020204030204" pitchFamily="34" charset="0"/>
                <a:ea typeface="Calibri" panose="020F0502020204030204" pitchFamily="34" charset="0"/>
                <a:cs typeface="Calibri" panose="020F0502020204030204" pitchFamily="34" charset="0"/>
              </a:endParaRPr>
            </a:p>
          </p:txBody>
        </p:sp>
      </p:grpSp>
      <p:grpSp>
        <p:nvGrpSpPr>
          <p:cNvPr id="18" name="Group 17">
            <a:extLst>
              <a:ext uri="{FF2B5EF4-FFF2-40B4-BE49-F238E27FC236}">
                <a16:creationId xmlns:a16="http://schemas.microsoft.com/office/drawing/2014/main" id="{BAA4823B-E6DC-0F4A-9492-CED304A5929B}"/>
              </a:ext>
            </a:extLst>
          </p:cNvPr>
          <p:cNvGrpSpPr/>
          <p:nvPr/>
        </p:nvGrpSpPr>
        <p:grpSpPr>
          <a:xfrm>
            <a:off x="5811431" y="3366916"/>
            <a:ext cx="1352005" cy="1160953"/>
            <a:chOff x="5800619" y="3366916"/>
            <a:chExt cx="1352005" cy="1160953"/>
          </a:xfrm>
        </p:grpSpPr>
        <p:sp>
          <p:nvSpPr>
            <p:cNvPr id="16" name="Rectangle: Rounded Corners 15">
              <a:extLst>
                <a:ext uri="{FF2B5EF4-FFF2-40B4-BE49-F238E27FC236}">
                  <a16:creationId xmlns:a16="http://schemas.microsoft.com/office/drawing/2014/main" id="{2D9CC740-1536-2DC1-D3FC-BBFEF0C9CBDD}"/>
                </a:ext>
              </a:extLst>
            </p:cNvPr>
            <p:cNvSpPr/>
            <p:nvPr/>
          </p:nvSpPr>
          <p:spPr>
            <a:xfrm>
              <a:off x="5801111" y="3366916"/>
              <a:ext cx="1351022" cy="533459"/>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Employment, Education and Skills</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Rounded Corners 16">
              <a:extLst>
                <a:ext uri="{FF2B5EF4-FFF2-40B4-BE49-F238E27FC236}">
                  <a16:creationId xmlns:a16="http://schemas.microsoft.com/office/drawing/2014/main" id="{BF148F5D-72B1-51EE-2121-A54C67BFF86E}"/>
                </a:ext>
              </a:extLst>
            </p:cNvPr>
            <p:cNvSpPr/>
            <p:nvPr/>
          </p:nvSpPr>
          <p:spPr>
            <a:xfrm>
              <a:off x="5800619" y="3951415"/>
              <a:ext cx="1352005" cy="576454"/>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Ian Maher</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grpSp>
        <p:nvGrpSpPr>
          <p:cNvPr id="85" name="Group 84">
            <a:extLst>
              <a:ext uri="{FF2B5EF4-FFF2-40B4-BE49-F238E27FC236}">
                <a16:creationId xmlns:a16="http://schemas.microsoft.com/office/drawing/2014/main" id="{7BAFCE1A-ABC7-CA44-2F3F-5F6957ADF2ED}"/>
              </a:ext>
            </a:extLst>
          </p:cNvPr>
          <p:cNvGrpSpPr/>
          <p:nvPr/>
        </p:nvGrpSpPr>
        <p:grpSpPr>
          <a:xfrm>
            <a:off x="8687166" y="3366916"/>
            <a:ext cx="1354116" cy="1162180"/>
            <a:chOff x="10107225" y="3367200"/>
            <a:chExt cx="1354116" cy="1162180"/>
          </a:xfrm>
        </p:grpSpPr>
        <p:sp>
          <p:nvSpPr>
            <p:cNvPr id="86" name="Rectangle: Rounded Corners 85">
              <a:extLst>
                <a:ext uri="{FF2B5EF4-FFF2-40B4-BE49-F238E27FC236}">
                  <a16:creationId xmlns:a16="http://schemas.microsoft.com/office/drawing/2014/main" id="{83A83F0E-9843-3E69-CF7D-0CA26F0689AE}"/>
                </a:ext>
              </a:extLst>
            </p:cNvPr>
            <p:cNvSpPr/>
            <p:nvPr/>
          </p:nvSpPr>
          <p:spPr>
            <a:xfrm>
              <a:off x="10107225" y="3367200"/>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Net Zero and Air Quality</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8" name="Rectangle: Rounded Corners 87">
              <a:extLst>
                <a:ext uri="{FF2B5EF4-FFF2-40B4-BE49-F238E27FC236}">
                  <a16:creationId xmlns:a16="http://schemas.microsoft.com/office/drawing/2014/main" id="{DBB730B4-7FCA-59AD-750C-A433628C013E}"/>
                </a:ext>
              </a:extLst>
            </p:cNvPr>
            <p:cNvSpPr/>
            <p:nvPr/>
          </p:nvSpPr>
          <p:spPr>
            <a:xfrm>
              <a:off x="10109336" y="3951687"/>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David Baines</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grpSp>
        <p:nvGrpSpPr>
          <p:cNvPr id="89" name="Group 88">
            <a:extLst>
              <a:ext uri="{FF2B5EF4-FFF2-40B4-BE49-F238E27FC236}">
                <a16:creationId xmlns:a16="http://schemas.microsoft.com/office/drawing/2014/main" id="{1F85FD54-1C05-F42A-A196-6355FFD1A7A5}"/>
              </a:ext>
            </a:extLst>
          </p:cNvPr>
          <p:cNvGrpSpPr/>
          <p:nvPr/>
        </p:nvGrpSpPr>
        <p:grpSpPr>
          <a:xfrm>
            <a:off x="10148849" y="3382653"/>
            <a:ext cx="1356268" cy="1162832"/>
            <a:chOff x="4361283" y="3368037"/>
            <a:chExt cx="1356268" cy="1162832"/>
          </a:xfrm>
        </p:grpSpPr>
        <p:sp>
          <p:nvSpPr>
            <p:cNvPr id="90" name="Rectangle: Rounded Corners 89">
              <a:extLst>
                <a:ext uri="{FF2B5EF4-FFF2-40B4-BE49-F238E27FC236}">
                  <a16:creationId xmlns:a16="http://schemas.microsoft.com/office/drawing/2014/main" id="{BB762CCD-A486-48E3-FFC7-BE8CE1060A55}"/>
                </a:ext>
              </a:extLst>
            </p:cNvPr>
            <p:cNvSpPr/>
            <p:nvPr/>
          </p:nvSpPr>
          <p:spPr>
            <a:xfrm>
              <a:off x="4361283" y="3368037"/>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Transport</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1" name="Rectangle: Rounded Corners 90">
              <a:extLst>
                <a:ext uri="{FF2B5EF4-FFF2-40B4-BE49-F238E27FC236}">
                  <a16:creationId xmlns:a16="http://schemas.microsoft.com/office/drawing/2014/main" id="{D7BF4757-3399-80DC-E9CD-B167DD32058B}"/>
                </a:ext>
              </a:extLst>
            </p:cNvPr>
            <p:cNvSpPr/>
            <p:nvPr/>
          </p:nvSpPr>
          <p:spPr>
            <a:xfrm>
              <a:off x="4365546" y="3953176"/>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latin typeface="Calibri" panose="020F0502020204030204" pitchFamily="34" charset="0"/>
                  <a:ea typeface="Calibri" panose="020F0502020204030204" pitchFamily="34" charset="0"/>
                  <a:cs typeface="Times New Roman" panose="02020603050405020304" pitchFamily="18" charset="0"/>
                </a:rPr>
                <a:t>Cllr Liam Robinson</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92" name="Group 91">
            <a:extLst>
              <a:ext uri="{FF2B5EF4-FFF2-40B4-BE49-F238E27FC236}">
                <a16:creationId xmlns:a16="http://schemas.microsoft.com/office/drawing/2014/main" id="{0F290546-25AD-455D-950C-FFE2BEFB0265}"/>
              </a:ext>
            </a:extLst>
          </p:cNvPr>
          <p:cNvGrpSpPr/>
          <p:nvPr/>
        </p:nvGrpSpPr>
        <p:grpSpPr>
          <a:xfrm>
            <a:off x="7255651" y="3360517"/>
            <a:ext cx="1352005" cy="1157705"/>
            <a:chOff x="8673681" y="3367200"/>
            <a:chExt cx="1352005" cy="1157705"/>
          </a:xfrm>
        </p:grpSpPr>
        <p:sp>
          <p:nvSpPr>
            <p:cNvPr id="93" name="Rectangle: Rounded Corners 92">
              <a:extLst>
                <a:ext uri="{FF2B5EF4-FFF2-40B4-BE49-F238E27FC236}">
                  <a16:creationId xmlns:a16="http://schemas.microsoft.com/office/drawing/2014/main" id="{40A7874D-2480-CBEB-269D-F3EEEBE5C18E}"/>
                </a:ext>
              </a:extLst>
            </p:cNvPr>
            <p:cNvSpPr/>
            <p:nvPr/>
          </p:nvSpPr>
          <p:spPr>
            <a:xfrm>
              <a:off x="8674664" y="3367200"/>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Housing and Spatial Planning</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4" name="Rectangle: Rounded Corners 93">
              <a:extLst>
                <a:ext uri="{FF2B5EF4-FFF2-40B4-BE49-F238E27FC236}">
                  <a16:creationId xmlns:a16="http://schemas.microsoft.com/office/drawing/2014/main" id="{2F1241A3-F17C-B0B3-3B8F-8451343219C7}"/>
                </a:ext>
              </a:extLst>
            </p:cNvPr>
            <p:cNvSpPr/>
            <p:nvPr/>
          </p:nvSpPr>
          <p:spPr>
            <a:xfrm>
              <a:off x="8673681" y="3947212"/>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050" kern="100" dirty="0">
                  <a:effectLst/>
                  <a:latin typeface="Calibri" panose="020F0502020204030204" pitchFamily="34" charset="0"/>
                  <a:cs typeface="Calibri" panose="020F0502020204030204" pitchFamily="34" charset="0"/>
                </a:rPr>
                <a:t>Cllr Graha</a:t>
              </a:r>
              <a:r>
                <a:rPr lang="en-GB" sz="1050" kern="100" dirty="0">
                  <a:latin typeface="Calibri" panose="020F0502020204030204" pitchFamily="34" charset="0"/>
                  <a:cs typeface="Calibri" panose="020F0502020204030204" pitchFamily="34" charset="0"/>
                </a:rPr>
                <a:t>m Morgan</a:t>
              </a:r>
              <a:endParaRPr lang="en-GB" sz="1050" kern="100" dirty="0">
                <a:effectLst/>
                <a:latin typeface="Calibri" panose="020F0502020204030204" pitchFamily="34" charset="0"/>
                <a:ea typeface="Calibri" panose="020F0502020204030204" pitchFamily="34" charset="0"/>
                <a:cs typeface="Calibri" panose="020F0502020204030204" pitchFamily="34" charset="0"/>
              </a:endParaRPr>
            </a:p>
          </p:txBody>
        </p:sp>
      </p:grpSp>
      <p:sp>
        <p:nvSpPr>
          <p:cNvPr id="101" name="Rectangle: Rounded Corners 100">
            <a:extLst>
              <a:ext uri="{FF2B5EF4-FFF2-40B4-BE49-F238E27FC236}">
                <a16:creationId xmlns:a16="http://schemas.microsoft.com/office/drawing/2014/main" id="{E129AC00-83B8-7DC0-D886-4F2BDF6F9D30}"/>
              </a:ext>
            </a:extLst>
          </p:cNvPr>
          <p:cNvSpPr/>
          <p:nvPr/>
        </p:nvSpPr>
        <p:spPr>
          <a:xfrm>
            <a:off x="8701982" y="3951871"/>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Cllr David Baines</a:t>
            </a:r>
            <a:endParaRPr lang="en-GB" sz="1100" kern="10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102" name="Group 101">
            <a:extLst>
              <a:ext uri="{FF2B5EF4-FFF2-40B4-BE49-F238E27FC236}">
                <a16:creationId xmlns:a16="http://schemas.microsoft.com/office/drawing/2014/main" id="{33490C39-F1F8-B404-E180-914217BF861E}"/>
              </a:ext>
            </a:extLst>
          </p:cNvPr>
          <p:cNvGrpSpPr/>
          <p:nvPr/>
        </p:nvGrpSpPr>
        <p:grpSpPr>
          <a:xfrm>
            <a:off x="10146203" y="3383121"/>
            <a:ext cx="1356268" cy="1162832"/>
            <a:chOff x="4361283" y="3368037"/>
            <a:chExt cx="1356268" cy="1162832"/>
          </a:xfrm>
        </p:grpSpPr>
        <p:sp>
          <p:nvSpPr>
            <p:cNvPr id="103" name="Rectangle: Rounded Corners 102">
              <a:extLst>
                <a:ext uri="{FF2B5EF4-FFF2-40B4-BE49-F238E27FC236}">
                  <a16:creationId xmlns:a16="http://schemas.microsoft.com/office/drawing/2014/main" id="{B756B85C-13CF-3DF7-6929-F4AABF34DAA5}"/>
                </a:ext>
              </a:extLst>
            </p:cNvPr>
            <p:cNvSpPr/>
            <p:nvPr/>
          </p:nvSpPr>
          <p:spPr>
            <a:xfrm>
              <a:off x="4361283" y="3368037"/>
              <a:ext cx="1351022" cy="532347"/>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Transport</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Rectangle: Rounded Corners 103">
              <a:extLst>
                <a:ext uri="{FF2B5EF4-FFF2-40B4-BE49-F238E27FC236}">
                  <a16:creationId xmlns:a16="http://schemas.microsoft.com/office/drawing/2014/main" id="{A7AE48E9-BEC8-4BF9-A607-7443D0C88383}"/>
                </a:ext>
              </a:extLst>
            </p:cNvPr>
            <p:cNvSpPr/>
            <p:nvPr/>
          </p:nvSpPr>
          <p:spPr>
            <a:xfrm>
              <a:off x="4365546" y="3953176"/>
              <a:ext cx="1352005" cy="57769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100" kern="100" dirty="0">
                  <a:latin typeface="Calibri" panose="020F0502020204030204" pitchFamily="34" charset="0"/>
                  <a:ea typeface="Calibri" panose="020F0502020204030204" pitchFamily="34" charset="0"/>
                  <a:cs typeface="Times New Roman" panose="02020603050405020304" pitchFamily="18" charset="0"/>
                </a:rPr>
                <a:t>Cllr Liam Robinson</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6863256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F533569-0BB4-5AC3-D4F0-743DD52940B8}"/>
              </a:ext>
            </a:extLst>
          </p:cNvPr>
          <p:cNvSpPr/>
          <p:nvPr/>
        </p:nvSpPr>
        <p:spPr>
          <a:xfrm>
            <a:off x="495737" y="1060704"/>
            <a:ext cx="11349899" cy="5689229"/>
          </a:xfrm>
          <a:prstGeom prst="roundRect">
            <a:avLst/>
          </a:prstGeom>
          <a:solidFill>
            <a:srgbClr val="4354AB">
              <a:alpha val="13000"/>
            </a:srgb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Liverpool City Region Combined Authority</a:t>
            </a: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116" name="Rectangle: Rounded Corners 115">
            <a:extLst>
              <a:ext uri="{FF2B5EF4-FFF2-40B4-BE49-F238E27FC236}">
                <a16:creationId xmlns:a16="http://schemas.microsoft.com/office/drawing/2014/main" id="{6529492F-E41E-5DD2-E3EE-74C14FB97312}"/>
              </a:ext>
            </a:extLst>
          </p:cNvPr>
          <p:cNvSpPr/>
          <p:nvPr/>
        </p:nvSpPr>
        <p:spPr>
          <a:xfrm>
            <a:off x="1398255" y="1589759"/>
            <a:ext cx="9304616" cy="246674"/>
          </a:xfrm>
          <a:prstGeom prst="roundRect">
            <a:avLst/>
          </a:prstGeom>
          <a:solidFill>
            <a:srgbClr val="4354AB"/>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Liverpool City Region Combined Authority</a:t>
            </a:r>
          </a:p>
        </p:txBody>
      </p:sp>
      <p:sp>
        <p:nvSpPr>
          <p:cNvPr id="117" name="Rectangle: Rounded Corners 116">
            <a:extLst>
              <a:ext uri="{FF2B5EF4-FFF2-40B4-BE49-F238E27FC236}">
                <a16:creationId xmlns:a16="http://schemas.microsoft.com/office/drawing/2014/main" id="{8A02538F-B97B-3D48-5F4E-E893BD5FE45B}"/>
              </a:ext>
            </a:extLst>
          </p:cNvPr>
          <p:cNvSpPr/>
          <p:nvPr/>
        </p:nvSpPr>
        <p:spPr>
          <a:xfrm>
            <a:off x="2198044" y="1954190"/>
            <a:ext cx="2184079" cy="445513"/>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Transport Committee</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LCRCA Structure</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137" name="Group 136">
            <a:extLst>
              <a:ext uri="{FF2B5EF4-FFF2-40B4-BE49-F238E27FC236}">
                <a16:creationId xmlns:a16="http://schemas.microsoft.com/office/drawing/2014/main" id="{BFEA898E-38ED-B1F9-ED45-64C555EF6CA6}"/>
              </a:ext>
            </a:extLst>
          </p:cNvPr>
          <p:cNvGrpSpPr/>
          <p:nvPr/>
        </p:nvGrpSpPr>
        <p:grpSpPr>
          <a:xfrm>
            <a:off x="1800898" y="2514097"/>
            <a:ext cx="8832604" cy="197212"/>
            <a:chOff x="1800898" y="2518756"/>
            <a:chExt cx="8832604" cy="226208"/>
          </a:xfrm>
        </p:grpSpPr>
        <p:cxnSp>
          <p:nvCxnSpPr>
            <p:cNvPr id="132" name="Straight Connector 131">
              <a:extLst>
                <a:ext uri="{FF2B5EF4-FFF2-40B4-BE49-F238E27FC236}">
                  <a16:creationId xmlns:a16="http://schemas.microsoft.com/office/drawing/2014/main" id="{11871276-AA15-C0E7-A98B-4C1E7E18444C}"/>
                </a:ext>
              </a:extLst>
            </p:cNvPr>
            <p:cNvCxnSpPr/>
            <p:nvPr/>
          </p:nvCxnSpPr>
          <p:spPr>
            <a:xfrm>
              <a:off x="1800898" y="2518756"/>
              <a:ext cx="8832604" cy="0"/>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01D13094-CC79-84EA-CCAC-929217262002}"/>
                </a:ext>
              </a:extLst>
            </p:cNvPr>
            <p:cNvCxnSpPr/>
            <p:nvPr/>
          </p:nvCxnSpPr>
          <p:spPr>
            <a:xfrm>
              <a:off x="6010102" y="2518756"/>
              <a:ext cx="0" cy="226208"/>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grpSp>
      <p:sp>
        <p:nvSpPr>
          <p:cNvPr id="2" name="Rectangle: Rounded Corners 1">
            <a:extLst>
              <a:ext uri="{FF2B5EF4-FFF2-40B4-BE49-F238E27FC236}">
                <a16:creationId xmlns:a16="http://schemas.microsoft.com/office/drawing/2014/main" id="{63004769-E5AC-0BBF-7DA0-75B3B96FD0A9}"/>
              </a:ext>
            </a:extLst>
          </p:cNvPr>
          <p:cNvSpPr/>
          <p:nvPr/>
        </p:nvSpPr>
        <p:spPr>
          <a:xfrm>
            <a:off x="5003960" y="1959073"/>
            <a:ext cx="2184079" cy="445513"/>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Overview and Scrutiny Committee</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FED8AD3C-63E1-F1E3-21CB-E195DA9E4020}"/>
              </a:ext>
            </a:extLst>
          </p:cNvPr>
          <p:cNvSpPr/>
          <p:nvPr/>
        </p:nvSpPr>
        <p:spPr>
          <a:xfrm>
            <a:off x="7976255" y="1954191"/>
            <a:ext cx="2184079" cy="445513"/>
          </a:xfrm>
          <a:prstGeom prst="roundRect">
            <a:avLst/>
          </a:prstGeom>
          <a:solidFill>
            <a:srgbClr val="6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a typeface="Calibri" panose="020F0502020204030204" pitchFamily="34" charset="0"/>
                <a:cs typeface="Times New Roman" panose="02020603050405020304" pitchFamily="18" charset="0"/>
              </a:rPr>
              <a:t>Audit and Governance Committee</a:t>
            </a:r>
            <a:endParaRPr lang="en-GB" sz="1200" kern="100" dirty="0">
              <a:effectLst/>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id="{42A81DF8-3C83-C16A-E3EF-AA3545C15337}"/>
              </a:ext>
            </a:extLst>
          </p:cNvPr>
          <p:cNvSpPr/>
          <p:nvPr/>
        </p:nvSpPr>
        <p:spPr>
          <a:xfrm>
            <a:off x="-1" y="0"/>
            <a:ext cx="12192000" cy="6858000"/>
          </a:xfrm>
          <a:prstGeom prst="rect">
            <a:avLst/>
          </a:prstGeom>
          <a:solidFill>
            <a:schemeClr val="bg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Rounded Corners 23">
            <a:extLst>
              <a:ext uri="{FF2B5EF4-FFF2-40B4-BE49-F238E27FC236}">
                <a16:creationId xmlns:a16="http://schemas.microsoft.com/office/drawing/2014/main" id="{6400C40D-24E6-858D-7347-329668EB7E9A}"/>
              </a:ext>
            </a:extLst>
          </p:cNvPr>
          <p:cNvSpPr/>
          <p:nvPr/>
        </p:nvSpPr>
        <p:spPr>
          <a:xfrm>
            <a:off x="832825" y="2748466"/>
            <a:ext cx="10733620" cy="3846573"/>
          </a:xfrm>
          <a:prstGeom prst="roundRect">
            <a:avLst/>
          </a:prstGeom>
          <a:solidFill>
            <a:schemeClr val="accent3">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a:p>
            <a:pPr algn="ctr"/>
            <a:r>
              <a:rPr lang="en-GB" sz="1600" dirty="0">
                <a:solidFill>
                  <a:schemeClr val="tx1"/>
                </a:solidFill>
              </a:rPr>
              <a:t>Portfolio Boards 2023/24</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1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sp>
        <p:nvSpPr>
          <p:cNvPr id="14" name="Rectangle: Rounded Corners 13">
            <a:extLst>
              <a:ext uri="{FF2B5EF4-FFF2-40B4-BE49-F238E27FC236}">
                <a16:creationId xmlns:a16="http://schemas.microsoft.com/office/drawing/2014/main" id="{09C76E42-B566-874A-44E9-BBD82FE31F4F}"/>
              </a:ext>
            </a:extLst>
          </p:cNvPr>
          <p:cNvSpPr/>
          <p:nvPr/>
        </p:nvSpPr>
        <p:spPr>
          <a:xfrm>
            <a:off x="4507465" y="4078616"/>
            <a:ext cx="1630018" cy="71651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Ian Maher</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2" name="Group 21">
            <a:extLst>
              <a:ext uri="{FF2B5EF4-FFF2-40B4-BE49-F238E27FC236}">
                <a16:creationId xmlns:a16="http://schemas.microsoft.com/office/drawing/2014/main" id="{F3D4F6F4-19EB-7EB5-EB33-3D2C80E8E4CF}"/>
              </a:ext>
            </a:extLst>
          </p:cNvPr>
          <p:cNvGrpSpPr/>
          <p:nvPr/>
        </p:nvGrpSpPr>
        <p:grpSpPr>
          <a:xfrm>
            <a:off x="2788136" y="3231550"/>
            <a:ext cx="1647583" cy="2410646"/>
            <a:chOff x="1017325" y="3230063"/>
            <a:chExt cx="1647583" cy="2410646"/>
          </a:xfrm>
        </p:grpSpPr>
        <p:sp>
          <p:nvSpPr>
            <p:cNvPr id="70" name="Rectangle: Rounded Corners 69">
              <a:extLst>
                <a:ext uri="{FF2B5EF4-FFF2-40B4-BE49-F238E27FC236}">
                  <a16:creationId xmlns:a16="http://schemas.microsoft.com/office/drawing/2014/main" id="{DEABB589-F517-DC1B-06EC-42E5779E5DC5}"/>
                </a:ext>
              </a:extLst>
            </p:cNvPr>
            <p:cNvSpPr/>
            <p:nvPr/>
          </p:nvSpPr>
          <p:spPr>
            <a:xfrm>
              <a:off x="1034890" y="3230063"/>
              <a:ext cx="1630018" cy="755701"/>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Economic Development and Business</a:t>
              </a:r>
            </a:p>
          </p:txBody>
        </p:sp>
        <p:sp>
          <p:nvSpPr>
            <p:cNvPr id="9" name="Rectangle: Rounded Corners 8">
              <a:extLst>
                <a:ext uri="{FF2B5EF4-FFF2-40B4-BE49-F238E27FC236}">
                  <a16:creationId xmlns:a16="http://schemas.microsoft.com/office/drawing/2014/main" id="{FE200241-2FB5-DD49-6EC9-6DD8FE561F40}"/>
                </a:ext>
              </a:extLst>
            </p:cNvPr>
            <p:cNvSpPr/>
            <p:nvPr/>
          </p:nvSpPr>
          <p:spPr>
            <a:xfrm>
              <a:off x="1017325" y="4077076"/>
              <a:ext cx="1630018" cy="727790"/>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Cllr Mike Wharton</a:t>
              </a:r>
              <a:endParaRPr lang="en-GB" sz="1200" kern="100" dirty="0">
                <a:latin typeface="Calibri" panose="020F0502020204030204" pitchFamily="34" charset="0"/>
                <a:ea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C4B99AC6-E7A4-5260-94E7-4BA3A104AEFA}"/>
                </a:ext>
              </a:extLst>
            </p:cNvPr>
            <p:cNvSpPr/>
            <p:nvPr/>
          </p:nvSpPr>
          <p:spPr>
            <a:xfrm>
              <a:off x="1034890" y="4912919"/>
              <a:ext cx="1630018" cy="72779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Dr Aileen Jones</a:t>
              </a:r>
              <a:endParaRPr lang="en-GB" sz="1200" kern="100" dirty="0">
                <a:latin typeface="Calibri" panose="020F0502020204030204" pitchFamily="34" charset="0"/>
                <a:ea typeface="Calibri" panose="020F0502020204030204" pitchFamily="34" charset="0"/>
                <a:cs typeface="Calibri" panose="020F0502020204030204" pitchFamily="34" charset="0"/>
              </a:endParaRPr>
            </a:p>
          </p:txBody>
        </p:sp>
      </p:grpSp>
      <p:grpSp>
        <p:nvGrpSpPr>
          <p:cNvPr id="67" name="Group 66">
            <a:extLst>
              <a:ext uri="{FF2B5EF4-FFF2-40B4-BE49-F238E27FC236}">
                <a16:creationId xmlns:a16="http://schemas.microsoft.com/office/drawing/2014/main" id="{9420647A-B45D-D8A3-8926-A897E6FFDA61}"/>
              </a:ext>
            </a:extLst>
          </p:cNvPr>
          <p:cNvGrpSpPr/>
          <p:nvPr/>
        </p:nvGrpSpPr>
        <p:grpSpPr>
          <a:xfrm>
            <a:off x="8024379" y="3230062"/>
            <a:ext cx="1647583" cy="2350715"/>
            <a:chOff x="9711592" y="3230062"/>
            <a:chExt cx="1647583" cy="2350715"/>
          </a:xfrm>
        </p:grpSpPr>
        <p:sp>
          <p:nvSpPr>
            <p:cNvPr id="71" name="Rectangle: Rounded Corners 70">
              <a:extLst>
                <a:ext uri="{FF2B5EF4-FFF2-40B4-BE49-F238E27FC236}">
                  <a16:creationId xmlns:a16="http://schemas.microsoft.com/office/drawing/2014/main" id="{9C34C88B-A156-886E-7878-1CBC2BF42BA5}"/>
                </a:ext>
              </a:extLst>
            </p:cNvPr>
            <p:cNvSpPr/>
            <p:nvPr/>
          </p:nvSpPr>
          <p:spPr>
            <a:xfrm>
              <a:off x="9711592"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Net Zero and Air Quality</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76F3BA5D-FA5E-CDB3-7F46-BB7F26EC978E}"/>
                </a:ext>
              </a:extLst>
            </p:cNvPr>
            <p:cNvSpPr/>
            <p:nvPr/>
          </p:nvSpPr>
          <p:spPr>
            <a:xfrm>
              <a:off x="9711592" y="4058390"/>
              <a:ext cx="1630018" cy="71805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David Baines</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Rectangle: Rounded Corners 15">
              <a:extLst>
                <a:ext uri="{FF2B5EF4-FFF2-40B4-BE49-F238E27FC236}">
                  <a16:creationId xmlns:a16="http://schemas.microsoft.com/office/drawing/2014/main" id="{8F842462-207C-4A26-590E-9F5EB3D4B1E8}"/>
                </a:ext>
              </a:extLst>
            </p:cNvPr>
            <p:cNvSpPr/>
            <p:nvPr/>
          </p:nvSpPr>
          <p:spPr>
            <a:xfrm>
              <a:off x="9729157" y="4894233"/>
              <a:ext cx="1630018" cy="686544"/>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Directors:  </a:t>
              </a:r>
              <a:r>
                <a:rPr lang="en-GB" sz="1200" dirty="0">
                  <a:effectLst/>
                  <a:latin typeface="Calibri" panose="020F0502020204030204" pitchFamily="34" charset="0"/>
                  <a:ea typeface="Calibri" panose="020F0502020204030204" pitchFamily="34" charset="0"/>
                  <a:cs typeface="Calibri" panose="020F0502020204030204" pitchFamily="34" charset="0"/>
                </a:rPr>
                <a:t>Kirsty McLean &amp; </a:t>
              </a:r>
              <a:r>
                <a:rPr lang="en-GB" sz="1200" kern="100" dirty="0">
                  <a:latin typeface="Calibri" panose="020F0502020204030204" pitchFamily="34" charset="0"/>
                  <a:ea typeface="Calibri" panose="020F0502020204030204" pitchFamily="34" charset="0"/>
                  <a:cs typeface="Calibri" panose="020F0502020204030204" pitchFamily="34" charset="0"/>
                </a:rPr>
                <a:t>Richard McGuckin</a:t>
              </a:r>
            </a:p>
          </p:txBody>
        </p:sp>
      </p:grpSp>
      <p:grpSp>
        <p:nvGrpSpPr>
          <p:cNvPr id="66" name="Group 65">
            <a:extLst>
              <a:ext uri="{FF2B5EF4-FFF2-40B4-BE49-F238E27FC236}">
                <a16:creationId xmlns:a16="http://schemas.microsoft.com/office/drawing/2014/main" id="{5A77BF7A-9505-F8F2-3569-7DB444800231}"/>
              </a:ext>
            </a:extLst>
          </p:cNvPr>
          <p:cNvGrpSpPr/>
          <p:nvPr/>
        </p:nvGrpSpPr>
        <p:grpSpPr>
          <a:xfrm>
            <a:off x="6282000" y="3230062"/>
            <a:ext cx="1647583" cy="2382227"/>
            <a:chOff x="7983197" y="3230062"/>
            <a:chExt cx="1647583" cy="2382227"/>
          </a:xfrm>
        </p:grpSpPr>
        <p:sp>
          <p:nvSpPr>
            <p:cNvPr id="72" name="Rectangle: Rounded Corners 71">
              <a:extLst>
                <a:ext uri="{FF2B5EF4-FFF2-40B4-BE49-F238E27FC236}">
                  <a16:creationId xmlns:a16="http://schemas.microsoft.com/office/drawing/2014/main" id="{E44EBF51-A241-ECD4-4391-FAFAA4861F6D}"/>
                </a:ext>
              </a:extLst>
            </p:cNvPr>
            <p:cNvSpPr/>
            <p:nvPr/>
          </p:nvSpPr>
          <p:spPr>
            <a:xfrm>
              <a:off x="7983197"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Housing and Spatial Planning</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5090AB3C-05E8-DC29-CC1B-5F4FA4781869}"/>
                </a:ext>
              </a:extLst>
            </p:cNvPr>
            <p:cNvSpPr/>
            <p:nvPr/>
          </p:nvSpPr>
          <p:spPr>
            <a:xfrm>
              <a:off x="7983197" y="4058389"/>
              <a:ext cx="1630018" cy="71805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Graha</a:t>
              </a:r>
              <a:r>
                <a:rPr lang="en-GB" sz="1200" kern="100" dirty="0">
                  <a:latin typeface="Calibri" panose="020F0502020204030204" pitchFamily="34" charset="0"/>
                  <a:cs typeface="Calibri" panose="020F0502020204030204" pitchFamily="34" charset="0"/>
                </a:rPr>
                <a:t>m Morgan</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7" name="Rectangle: Rounded Corners 16">
              <a:extLst>
                <a:ext uri="{FF2B5EF4-FFF2-40B4-BE49-F238E27FC236}">
                  <a16:creationId xmlns:a16="http://schemas.microsoft.com/office/drawing/2014/main" id="{E96738AA-659B-7652-2C50-1661CBCA2BA4}"/>
                </a:ext>
              </a:extLst>
            </p:cNvPr>
            <p:cNvSpPr/>
            <p:nvPr/>
          </p:nvSpPr>
          <p:spPr>
            <a:xfrm>
              <a:off x="8000762" y="4894232"/>
              <a:ext cx="1630018" cy="718057"/>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Dr Aileen Jones</a:t>
              </a:r>
              <a:endParaRPr lang="en-GB" sz="1200" kern="100" dirty="0">
                <a:latin typeface="Calibri" panose="020F0502020204030204" pitchFamily="34" charset="0"/>
                <a:ea typeface="Calibri" panose="020F0502020204030204" pitchFamily="34" charset="0"/>
                <a:cs typeface="Calibri" panose="020F0502020204030204" pitchFamily="34" charset="0"/>
              </a:endParaRPr>
            </a:p>
          </p:txBody>
        </p:sp>
      </p:grpSp>
      <p:grpSp>
        <p:nvGrpSpPr>
          <p:cNvPr id="65" name="Group 64">
            <a:extLst>
              <a:ext uri="{FF2B5EF4-FFF2-40B4-BE49-F238E27FC236}">
                <a16:creationId xmlns:a16="http://schemas.microsoft.com/office/drawing/2014/main" id="{5B7ECE38-5DB2-269C-EE8F-E21BB0517451}"/>
              </a:ext>
            </a:extLst>
          </p:cNvPr>
          <p:cNvGrpSpPr/>
          <p:nvPr/>
        </p:nvGrpSpPr>
        <p:grpSpPr>
          <a:xfrm>
            <a:off x="1041204" y="3230062"/>
            <a:ext cx="1647583" cy="2406943"/>
            <a:chOff x="6254802" y="3230062"/>
            <a:chExt cx="1647583" cy="2406943"/>
          </a:xfrm>
        </p:grpSpPr>
        <p:sp>
          <p:nvSpPr>
            <p:cNvPr id="73" name="Rectangle: Rounded Corners 72">
              <a:extLst>
                <a:ext uri="{FF2B5EF4-FFF2-40B4-BE49-F238E27FC236}">
                  <a16:creationId xmlns:a16="http://schemas.microsoft.com/office/drawing/2014/main" id="{A1321F45-99D1-973F-0979-BDE496CF8FBA}"/>
                </a:ext>
              </a:extLst>
            </p:cNvPr>
            <p:cNvSpPr/>
            <p:nvPr/>
          </p:nvSpPr>
          <p:spPr>
            <a:xfrm>
              <a:off x="6254802"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Digital and Innovation</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1A8C8B83-46AE-9483-63CD-3F37249C683E}"/>
                </a:ext>
              </a:extLst>
            </p:cNvPr>
            <p:cNvSpPr/>
            <p:nvPr/>
          </p:nvSpPr>
          <p:spPr>
            <a:xfrm>
              <a:off x="6254802" y="4058389"/>
              <a:ext cx="1630018" cy="71805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Paul Stuart</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8" name="Rectangle: Rounded Corners 17">
              <a:extLst>
                <a:ext uri="{FF2B5EF4-FFF2-40B4-BE49-F238E27FC236}">
                  <a16:creationId xmlns:a16="http://schemas.microsoft.com/office/drawing/2014/main" id="{3A95612F-442F-4363-C54D-FF2355CD9529}"/>
                </a:ext>
              </a:extLst>
            </p:cNvPr>
            <p:cNvSpPr/>
            <p:nvPr/>
          </p:nvSpPr>
          <p:spPr>
            <a:xfrm>
              <a:off x="6272367" y="4894232"/>
              <a:ext cx="1630018" cy="742773"/>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kern="100" dirty="0">
                  <a:latin typeface="Calibri" panose="020F0502020204030204" pitchFamily="34" charset="0"/>
                  <a:cs typeface="Calibri" panose="020F0502020204030204" pitchFamily="34" charset="0"/>
                </a:rPr>
                <a:t>Kirsty McLean</a:t>
              </a:r>
            </a:p>
          </p:txBody>
        </p:sp>
      </p:grpSp>
      <p:sp>
        <p:nvSpPr>
          <p:cNvPr id="19" name="Rectangle: Rounded Corners 18">
            <a:extLst>
              <a:ext uri="{FF2B5EF4-FFF2-40B4-BE49-F238E27FC236}">
                <a16:creationId xmlns:a16="http://schemas.microsoft.com/office/drawing/2014/main" id="{D140A87B-3392-1F28-E041-A0C1C4D109D8}"/>
              </a:ext>
            </a:extLst>
          </p:cNvPr>
          <p:cNvSpPr/>
          <p:nvPr/>
        </p:nvSpPr>
        <p:spPr>
          <a:xfrm>
            <a:off x="4525030" y="4914459"/>
            <a:ext cx="1630018" cy="72779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kern="100" dirty="0">
                <a:latin typeface="Calibri" panose="020F0502020204030204" pitchFamily="34" charset="0"/>
                <a:cs typeface="Calibri" panose="020F0502020204030204" pitchFamily="34" charset="0"/>
              </a:rPr>
              <a:t>Kirsty McLean</a:t>
            </a:r>
          </a:p>
        </p:txBody>
      </p:sp>
      <p:sp>
        <p:nvSpPr>
          <p:cNvPr id="4" name="Rectangle: Rounded Corners 3">
            <a:extLst>
              <a:ext uri="{FF2B5EF4-FFF2-40B4-BE49-F238E27FC236}">
                <a16:creationId xmlns:a16="http://schemas.microsoft.com/office/drawing/2014/main" id="{3D7B39BA-51CD-DFC2-4896-D374A408D4C1}"/>
              </a:ext>
            </a:extLst>
          </p:cNvPr>
          <p:cNvSpPr/>
          <p:nvPr/>
        </p:nvSpPr>
        <p:spPr>
          <a:xfrm>
            <a:off x="3157332" y="5930165"/>
            <a:ext cx="6026707" cy="4719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There are 6 cross-cutting themes across all Portfolio Boards: </a:t>
            </a:r>
          </a:p>
          <a:p>
            <a:pPr algn="ctr"/>
            <a:r>
              <a:rPr lang="en-GB" sz="1200" dirty="0">
                <a:solidFill>
                  <a:schemeClr val="tx1"/>
                </a:solidFill>
              </a:rPr>
              <a:t>Funding, Equalities, Future Development, Cost of Living Crisis, Digital and Net Zero</a:t>
            </a:r>
          </a:p>
        </p:txBody>
      </p:sp>
      <p:grpSp>
        <p:nvGrpSpPr>
          <p:cNvPr id="29" name="Group 28">
            <a:extLst>
              <a:ext uri="{FF2B5EF4-FFF2-40B4-BE49-F238E27FC236}">
                <a16:creationId xmlns:a16="http://schemas.microsoft.com/office/drawing/2014/main" id="{DD49E2C6-95FB-5AD4-C90F-61800902EFDF}"/>
              </a:ext>
            </a:extLst>
          </p:cNvPr>
          <p:cNvGrpSpPr/>
          <p:nvPr/>
        </p:nvGrpSpPr>
        <p:grpSpPr>
          <a:xfrm>
            <a:off x="9774205" y="3209884"/>
            <a:ext cx="1647583" cy="2400913"/>
            <a:chOff x="2769599" y="3230062"/>
            <a:chExt cx="1647583" cy="2400913"/>
          </a:xfrm>
        </p:grpSpPr>
        <p:sp>
          <p:nvSpPr>
            <p:cNvPr id="26" name="Rectangle: Rounded Corners 25">
              <a:extLst>
                <a:ext uri="{FF2B5EF4-FFF2-40B4-BE49-F238E27FC236}">
                  <a16:creationId xmlns:a16="http://schemas.microsoft.com/office/drawing/2014/main" id="{473BA860-D289-F8C5-81CA-276054CF6E48}"/>
                </a:ext>
              </a:extLst>
            </p:cNvPr>
            <p:cNvSpPr/>
            <p:nvPr/>
          </p:nvSpPr>
          <p:spPr>
            <a:xfrm>
              <a:off x="2779070"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Transport</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Rounded Corners 26">
              <a:extLst>
                <a:ext uri="{FF2B5EF4-FFF2-40B4-BE49-F238E27FC236}">
                  <a16:creationId xmlns:a16="http://schemas.microsoft.com/office/drawing/2014/main" id="{CDDCAD4D-64FA-8EE8-D55E-FCA42811D685}"/>
                </a:ext>
              </a:extLst>
            </p:cNvPr>
            <p:cNvSpPr/>
            <p:nvPr/>
          </p:nvSpPr>
          <p:spPr>
            <a:xfrm>
              <a:off x="2769599" y="4077075"/>
              <a:ext cx="1630018" cy="71805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latin typeface="Calibri" panose="020F0502020204030204" pitchFamily="34" charset="0"/>
                  <a:ea typeface="Calibri" panose="020F0502020204030204" pitchFamily="34" charset="0"/>
                  <a:cs typeface="Times New Roman" panose="02020603050405020304" pitchFamily="18" charset="0"/>
                </a:rPr>
                <a:t>Cllr Liam Robinson</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Rectangle: Rounded Corners 27">
              <a:extLst>
                <a:ext uri="{FF2B5EF4-FFF2-40B4-BE49-F238E27FC236}">
                  <a16:creationId xmlns:a16="http://schemas.microsoft.com/office/drawing/2014/main" id="{641349FA-AF18-FFF7-9091-8F26DD1EC65A}"/>
                </a:ext>
              </a:extLst>
            </p:cNvPr>
            <p:cNvSpPr/>
            <p:nvPr/>
          </p:nvSpPr>
          <p:spPr>
            <a:xfrm>
              <a:off x="2787164" y="4912918"/>
              <a:ext cx="1630018" cy="718057"/>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kern="100" dirty="0">
                  <a:latin typeface="Calibri" panose="020F0502020204030204" pitchFamily="34" charset="0"/>
                  <a:ea typeface="Calibri" panose="020F0502020204030204" pitchFamily="34" charset="0"/>
                  <a:cs typeface="Times New Roman" panose="02020603050405020304" pitchFamily="18" charset="0"/>
                </a:rPr>
                <a:t>Richard McGuckin</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64" name="Group 63">
            <a:extLst>
              <a:ext uri="{FF2B5EF4-FFF2-40B4-BE49-F238E27FC236}">
                <a16:creationId xmlns:a16="http://schemas.microsoft.com/office/drawing/2014/main" id="{919AA08C-5E9F-73F4-0CFA-7024FDE2CDC3}"/>
              </a:ext>
            </a:extLst>
          </p:cNvPr>
          <p:cNvGrpSpPr/>
          <p:nvPr/>
        </p:nvGrpSpPr>
        <p:grpSpPr>
          <a:xfrm>
            <a:off x="4535068" y="3230062"/>
            <a:ext cx="1647583" cy="2412186"/>
            <a:chOff x="4507465" y="3230062"/>
            <a:chExt cx="1647583" cy="2412186"/>
          </a:xfrm>
        </p:grpSpPr>
        <p:sp>
          <p:nvSpPr>
            <p:cNvPr id="74" name="Rectangle: Rounded Corners 73">
              <a:extLst>
                <a:ext uri="{FF2B5EF4-FFF2-40B4-BE49-F238E27FC236}">
                  <a16:creationId xmlns:a16="http://schemas.microsoft.com/office/drawing/2014/main" id="{AF09141A-068E-AD4B-3BDA-01C282C07866}"/>
                </a:ext>
              </a:extLst>
            </p:cNvPr>
            <p:cNvSpPr/>
            <p:nvPr/>
          </p:nvSpPr>
          <p:spPr>
            <a:xfrm>
              <a:off x="4516936" y="3230062"/>
              <a:ext cx="1630018" cy="755701"/>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Employment, Education and Skills</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Rounded Corners 29">
              <a:extLst>
                <a:ext uri="{FF2B5EF4-FFF2-40B4-BE49-F238E27FC236}">
                  <a16:creationId xmlns:a16="http://schemas.microsoft.com/office/drawing/2014/main" id="{DC32E111-3296-AB42-9CCC-21FE6BC769EF}"/>
                </a:ext>
              </a:extLst>
            </p:cNvPr>
            <p:cNvSpPr/>
            <p:nvPr/>
          </p:nvSpPr>
          <p:spPr>
            <a:xfrm>
              <a:off x="4507465" y="4078615"/>
              <a:ext cx="1630018" cy="71651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Ian Maher</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1" name="Rectangle: Rounded Corners 30">
              <a:extLst>
                <a:ext uri="{FF2B5EF4-FFF2-40B4-BE49-F238E27FC236}">
                  <a16:creationId xmlns:a16="http://schemas.microsoft.com/office/drawing/2014/main" id="{0FF5D690-F78E-DD1E-E59D-D91C5D25B03E}"/>
                </a:ext>
              </a:extLst>
            </p:cNvPr>
            <p:cNvSpPr/>
            <p:nvPr/>
          </p:nvSpPr>
          <p:spPr>
            <a:xfrm>
              <a:off x="4525030" y="4914458"/>
              <a:ext cx="1630018" cy="72779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kern="100" dirty="0">
                  <a:latin typeface="Calibri" panose="020F0502020204030204" pitchFamily="34" charset="0"/>
                  <a:cs typeface="Calibri" panose="020F0502020204030204" pitchFamily="34" charset="0"/>
                </a:rPr>
                <a:t>Kirsty McLean</a:t>
              </a:r>
            </a:p>
          </p:txBody>
        </p:sp>
      </p:grpSp>
      <p:grpSp>
        <p:nvGrpSpPr>
          <p:cNvPr id="68" name="Group 67">
            <a:extLst>
              <a:ext uri="{FF2B5EF4-FFF2-40B4-BE49-F238E27FC236}">
                <a16:creationId xmlns:a16="http://schemas.microsoft.com/office/drawing/2014/main" id="{23EFF922-E369-E733-ADEB-E481493983D4}"/>
              </a:ext>
            </a:extLst>
          </p:cNvPr>
          <p:cNvGrpSpPr/>
          <p:nvPr/>
        </p:nvGrpSpPr>
        <p:grpSpPr>
          <a:xfrm>
            <a:off x="8028932" y="3230062"/>
            <a:ext cx="1647583" cy="2350715"/>
            <a:chOff x="9711592" y="3230062"/>
            <a:chExt cx="1647583" cy="2350715"/>
          </a:xfrm>
        </p:grpSpPr>
        <p:sp>
          <p:nvSpPr>
            <p:cNvPr id="69" name="Rectangle: Rounded Corners 68">
              <a:extLst>
                <a:ext uri="{FF2B5EF4-FFF2-40B4-BE49-F238E27FC236}">
                  <a16:creationId xmlns:a16="http://schemas.microsoft.com/office/drawing/2014/main" id="{E9382063-74EE-C22E-DAB8-450BB01B02E3}"/>
                </a:ext>
              </a:extLst>
            </p:cNvPr>
            <p:cNvSpPr/>
            <p:nvPr/>
          </p:nvSpPr>
          <p:spPr>
            <a:xfrm>
              <a:off x="9711592"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Net Zero and Air Quality</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Rounded Corners 75">
              <a:extLst>
                <a:ext uri="{FF2B5EF4-FFF2-40B4-BE49-F238E27FC236}">
                  <a16:creationId xmlns:a16="http://schemas.microsoft.com/office/drawing/2014/main" id="{9F889F4F-15D7-E388-FF16-FB7A2E0923CE}"/>
                </a:ext>
              </a:extLst>
            </p:cNvPr>
            <p:cNvSpPr/>
            <p:nvPr/>
          </p:nvSpPr>
          <p:spPr>
            <a:xfrm>
              <a:off x="9711592" y="4058390"/>
              <a:ext cx="1630018" cy="71805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Cllr David Baines</a:t>
              </a:r>
              <a:endParaRPr lang="en-GB"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78" name="Rectangle: Rounded Corners 77">
              <a:extLst>
                <a:ext uri="{FF2B5EF4-FFF2-40B4-BE49-F238E27FC236}">
                  <a16:creationId xmlns:a16="http://schemas.microsoft.com/office/drawing/2014/main" id="{A7D0DDBF-920D-ED6D-2E25-05FA767C7A09}"/>
                </a:ext>
              </a:extLst>
            </p:cNvPr>
            <p:cNvSpPr/>
            <p:nvPr/>
          </p:nvSpPr>
          <p:spPr>
            <a:xfrm>
              <a:off x="9729157" y="4894233"/>
              <a:ext cx="1630018" cy="686544"/>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Directors:  </a:t>
              </a:r>
              <a:r>
                <a:rPr lang="en-GB" sz="1200" dirty="0">
                  <a:effectLst/>
                  <a:latin typeface="Calibri" panose="020F0502020204030204" pitchFamily="34" charset="0"/>
                  <a:ea typeface="Calibri" panose="020F0502020204030204" pitchFamily="34" charset="0"/>
                  <a:cs typeface="Calibri" panose="020F0502020204030204" pitchFamily="34" charset="0"/>
                </a:rPr>
                <a:t>Kirsty McLean &amp; </a:t>
              </a:r>
              <a:r>
                <a:rPr lang="en-GB" sz="1200" kern="100" dirty="0">
                  <a:latin typeface="Calibri" panose="020F0502020204030204" pitchFamily="34" charset="0"/>
                  <a:ea typeface="Calibri" panose="020F0502020204030204" pitchFamily="34" charset="0"/>
                  <a:cs typeface="Calibri" panose="020F0502020204030204" pitchFamily="34" charset="0"/>
                </a:rPr>
                <a:t>Richard McGuckin</a:t>
              </a:r>
            </a:p>
          </p:txBody>
        </p:sp>
      </p:grpSp>
      <p:grpSp>
        <p:nvGrpSpPr>
          <p:cNvPr id="79" name="Group 78">
            <a:extLst>
              <a:ext uri="{FF2B5EF4-FFF2-40B4-BE49-F238E27FC236}">
                <a16:creationId xmlns:a16="http://schemas.microsoft.com/office/drawing/2014/main" id="{37CA130C-9FDD-8219-948E-3C3065CC852B}"/>
              </a:ext>
            </a:extLst>
          </p:cNvPr>
          <p:cNvGrpSpPr/>
          <p:nvPr/>
        </p:nvGrpSpPr>
        <p:grpSpPr>
          <a:xfrm>
            <a:off x="9775864" y="3209884"/>
            <a:ext cx="1647583" cy="2400913"/>
            <a:chOff x="2769599" y="3230062"/>
            <a:chExt cx="1647583" cy="2400913"/>
          </a:xfrm>
        </p:grpSpPr>
        <p:sp>
          <p:nvSpPr>
            <p:cNvPr id="80" name="Rectangle: Rounded Corners 79">
              <a:extLst>
                <a:ext uri="{FF2B5EF4-FFF2-40B4-BE49-F238E27FC236}">
                  <a16:creationId xmlns:a16="http://schemas.microsoft.com/office/drawing/2014/main" id="{22827279-2569-A923-7780-3740B8B676E6}"/>
                </a:ext>
              </a:extLst>
            </p:cNvPr>
            <p:cNvSpPr/>
            <p:nvPr/>
          </p:nvSpPr>
          <p:spPr>
            <a:xfrm>
              <a:off x="2779070" y="3230062"/>
              <a:ext cx="1630018" cy="754126"/>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b="1" kern="100" dirty="0">
                  <a:effectLst/>
                </a:rPr>
                <a:t>Transport</a:t>
              </a:r>
              <a:endParaRPr lang="en-GB"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1" name="Rectangle: Rounded Corners 80">
              <a:extLst>
                <a:ext uri="{FF2B5EF4-FFF2-40B4-BE49-F238E27FC236}">
                  <a16:creationId xmlns:a16="http://schemas.microsoft.com/office/drawing/2014/main" id="{4E1D91A9-E677-EA61-B5FA-3F10127909B8}"/>
                </a:ext>
              </a:extLst>
            </p:cNvPr>
            <p:cNvSpPr/>
            <p:nvPr/>
          </p:nvSpPr>
          <p:spPr>
            <a:xfrm>
              <a:off x="2769599" y="4077075"/>
              <a:ext cx="1630018" cy="718057"/>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Portfolio Holder: </a:t>
              </a:r>
            </a:p>
            <a:p>
              <a:pPr algn="ctr">
                <a:lnSpc>
                  <a:spcPct val="107000"/>
                </a:lnSpc>
                <a:spcAft>
                  <a:spcPts val="800"/>
                </a:spcAft>
              </a:pPr>
              <a:r>
                <a:rPr lang="en-GB" sz="1200" kern="100" dirty="0">
                  <a:latin typeface="Calibri" panose="020F0502020204030204" pitchFamily="34" charset="0"/>
                  <a:ea typeface="Calibri" panose="020F0502020204030204" pitchFamily="34" charset="0"/>
                  <a:cs typeface="Times New Roman" panose="02020603050405020304" pitchFamily="18" charset="0"/>
                </a:rPr>
                <a:t>Cllr Liam Robinson</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Rounded Corners 81">
              <a:extLst>
                <a:ext uri="{FF2B5EF4-FFF2-40B4-BE49-F238E27FC236}">
                  <a16:creationId xmlns:a16="http://schemas.microsoft.com/office/drawing/2014/main" id="{B96867F6-1830-F446-2B6B-EFB73BD1FE72}"/>
                </a:ext>
              </a:extLst>
            </p:cNvPr>
            <p:cNvSpPr/>
            <p:nvPr/>
          </p:nvSpPr>
          <p:spPr>
            <a:xfrm>
              <a:off x="2787164" y="4912918"/>
              <a:ext cx="1630018" cy="718057"/>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200" kern="100" dirty="0">
                  <a:latin typeface="Calibri" panose="020F0502020204030204" pitchFamily="34" charset="0"/>
                  <a:ea typeface="Calibri" panose="020F0502020204030204" pitchFamily="34" charset="0"/>
                  <a:cs typeface="Times New Roman" panose="02020603050405020304" pitchFamily="18" charset="0"/>
                </a:rPr>
                <a:t>Richard McGuckin</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65024882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192F6F-7E4D-388C-D574-F40F512D46FB}"/>
              </a:ext>
            </a:extLst>
          </p:cNvPr>
          <p:cNvSpPr/>
          <p:nvPr/>
        </p:nvSpPr>
        <p:spPr>
          <a:xfrm>
            <a:off x="996868" y="2603893"/>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CE9CA423-FBF2-7DB3-A7DD-5D17D5658661}"/>
              </a:ext>
            </a:extLst>
          </p:cNvPr>
          <p:cNvSpPr/>
          <p:nvPr/>
        </p:nvSpPr>
        <p:spPr>
          <a:xfrm>
            <a:off x="996868" y="4327203"/>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01377D2D-D46E-0734-E614-D45A8ED08949}"/>
              </a:ext>
            </a:extLst>
          </p:cNvPr>
          <p:cNvSpPr/>
          <p:nvPr/>
        </p:nvSpPr>
        <p:spPr>
          <a:xfrm>
            <a:off x="999744" y="3495475"/>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Arrow: Right 1">
            <a:extLst>
              <a:ext uri="{FF2B5EF4-FFF2-40B4-BE49-F238E27FC236}">
                <a16:creationId xmlns:a16="http://schemas.microsoft.com/office/drawing/2014/main" id="{3AA08836-B866-14DE-2DF0-1F044CF7C669}"/>
              </a:ext>
            </a:extLst>
          </p:cNvPr>
          <p:cNvSpPr/>
          <p:nvPr/>
        </p:nvSpPr>
        <p:spPr>
          <a:xfrm>
            <a:off x="11025082" y="3287114"/>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Equality Panel Integration</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99" name="Group 98">
            <a:extLst>
              <a:ext uri="{FF2B5EF4-FFF2-40B4-BE49-F238E27FC236}">
                <a16:creationId xmlns:a16="http://schemas.microsoft.com/office/drawing/2014/main" id="{EBBDD4E1-BAC8-3EF1-1B4D-BA54F4ABD245}"/>
              </a:ext>
            </a:extLst>
          </p:cNvPr>
          <p:cNvGrpSpPr/>
          <p:nvPr/>
        </p:nvGrpSpPr>
        <p:grpSpPr>
          <a:xfrm>
            <a:off x="1300271" y="2022776"/>
            <a:ext cx="3539815" cy="3395472"/>
            <a:chOff x="437108" y="1727175"/>
            <a:chExt cx="3622320" cy="3169566"/>
          </a:xfrm>
        </p:grpSpPr>
        <p:sp>
          <p:nvSpPr>
            <p:cNvPr id="100" name="Rectangle: Rounded Corners 99">
              <a:extLst>
                <a:ext uri="{FF2B5EF4-FFF2-40B4-BE49-F238E27FC236}">
                  <a16:creationId xmlns:a16="http://schemas.microsoft.com/office/drawing/2014/main" id="{34D898A9-0A40-A81C-B747-50550A544054}"/>
                </a:ext>
              </a:extLst>
            </p:cNvPr>
            <p:cNvSpPr/>
            <p:nvPr/>
          </p:nvSpPr>
          <p:spPr>
            <a:xfrm>
              <a:off x="437108" y="1727175"/>
              <a:ext cx="3622320" cy="3169566"/>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Cross Cutting Themes</a:t>
              </a: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p:txBody>
        </p:sp>
        <p:grpSp>
          <p:nvGrpSpPr>
            <p:cNvPr id="101" name="Group 100">
              <a:extLst>
                <a:ext uri="{FF2B5EF4-FFF2-40B4-BE49-F238E27FC236}">
                  <a16:creationId xmlns:a16="http://schemas.microsoft.com/office/drawing/2014/main" id="{C5F60E69-75FE-B658-2053-04CBA03E7E83}"/>
                </a:ext>
              </a:extLst>
            </p:cNvPr>
            <p:cNvGrpSpPr/>
            <p:nvPr/>
          </p:nvGrpSpPr>
          <p:grpSpPr>
            <a:xfrm>
              <a:off x="775304" y="2148424"/>
              <a:ext cx="2988829" cy="2240173"/>
              <a:chOff x="1072338" y="1901051"/>
              <a:chExt cx="2988829" cy="2240173"/>
            </a:xfrm>
          </p:grpSpPr>
          <p:sp>
            <p:nvSpPr>
              <p:cNvPr id="102" name="Rectangle 101">
                <a:extLst>
                  <a:ext uri="{FF2B5EF4-FFF2-40B4-BE49-F238E27FC236}">
                    <a16:creationId xmlns:a16="http://schemas.microsoft.com/office/drawing/2014/main" id="{9FF13F49-FE0B-D17C-052F-C94AF0ECC22A}"/>
                  </a:ext>
                </a:extLst>
              </p:cNvPr>
              <p:cNvSpPr/>
              <p:nvPr/>
            </p:nvSpPr>
            <p:spPr>
              <a:xfrm>
                <a:off x="1072338" y="1903315"/>
                <a:ext cx="1458422" cy="64008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Funding</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9" name="Rectangle 108">
                <a:extLst>
                  <a:ext uri="{FF2B5EF4-FFF2-40B4-BE49-F238E27FC236}">
                    <a16:creationId xmlns:a16="http://schemas.microsoft.com/office/drawing/2014/main" id="{04367A5C-3571-6E57-A484-50EBC1600A89}"/>
                  </a:ext>
                </a:extLst>
              </p:cNvPr>
              <p:cNvSpPr/>
              <p:nvPr/>
            </p:nvSpPr>
            <p:spPr>
              <a:xfrm>
                <a:off x="2602745" y="1901051"/>
                <a:ext cx="1458422" cy="640079"/>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Equalities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0" name="Rectangle 109">
                <a:extLst>
                  <a:ext uri="{FF2B5EF4-FFF2-40B4-BE49-F238E27FC236}">
                    <a16:creationId xmlns:a16="http://schemas.microsoft.com/office/drawing/2014/main" id="{18CE3F07-729C-A3BD-E1DD-FB108C534AD5}"/>
                  </a:ext>
                </a:extLst>
              </p:cNvPr>
              <p:cNvSpPr/>
              <p:nvPr/>
            </p:nvSpPr>
            <p:spPr>
              <a:xfrm>
                <a:off x="1072338" y="3501144"/>
                <a:ext cx="1458422" cy="64008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Digital</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1" name="Rectangle 110">
                <a:extLst>
                  <a:ext uri="{FF2B5EF4-FFF2-40B4-BE49-F238E27FC236}">
                    <a16:creationId xmlns:a16="http://schemas.microsoft.com/office/drawing/2014/main" id="{3426F248-F1C8-D81F-DF66-99A2DB98A44E}"/>
                  </a:ext>
                </a:extLst>
              </p:cNvPr>
              <p:cNvSpPr/>
              <p:nvPr/>
            </p:nvSpPr>
            <p:spPr>
              <a:xfrm>
                <a:off x="2601980" y="2701726"/>
                <a:ext cx="1458422" cy="64008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Cost of Living Crisis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2" name="Rectangle 111">
                <a:extLst>
                  <a:ext uri="{FF2B5EF4-FFF2-40B4-BE49-F238E27FC236}">
                    <a16:creationId xmlns:a16="http://schemas.microsoft.com/office/drawing/2014/main" id="{2F55563A-5861-A6F1-9B8C-47AF9A3C72C7}"/>
                  </a:ext>
                </a:extLst>
              </p:cNvPr>
              <p:cNvSpPr/>
              <p:nvPr/>
            </p:nvSpPr>
            <p:spPr>
              <a:xfrm>
                <a:off x="1079338" y="2701725"/>
                <a:ext cx="1458422" cy="64008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Future Development</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3" name="Rectangle 112">
                <a:extLst>
                  <a:ext uri="{FF2B5EF4-FFF2-40B4-BE49-F238E27FC236}">
                    <a16:creationId xmlns:a16="http://schemas.microsoft.com/office/drawing/2014/main" id="{9968AE75-35EF-C68B-72D0-63221182F42A}"/>
                  </a:ext>
                </a:extLst>
              </p:cNvPr>
              <p:cNvSpPr/>
              <p:nvPr/>
            </p:nvSpPr>
            <p:spPr>
              <a:xfrm>
                <a:off x="2595118" y="3501144"/>
                <a:ext cx="1458422" cy="64008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Net Zero</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grpSp>
        <p:nvGrpSpPr>
          <p:cNvPr id="98" name="Group 97">
            <a:extLst>
              <a:ext uri="{FF2B5EF4-FFF2-40B4-BE49-F238E27FC236}">
                <a16:creationId xmlns:a16="http://schemas.microsoft.com/office/drawing/2014/main" id="{0F3752AE-0A21-82F7-7848-D4EC2BE8E2A6}"/>
              </a:ext>
            </a:extLst>
          </p:cNvPr>
          <p:cNvGrpSpPr/>
          <p:nvPr/>
        </p:nvGrpSpPr>
        <p:grpSpPr>
          <a:xfrm>
            <a:off x="6202853" y="1511291"/>
            <a:ext cx="4822230" cy="4418441"/>
            <a:chOff x="6595128" y="1816695"/>
            <a:chExt cx="4934625" cy="4866630"/>
          </a:xfrm>
        </p:grpSpPr>
        <p:sp>
          <p:nvSpPr>
            <p:cNvPr id="115" name="Rectangle: Rounded Corners 114">
              <a:extLst>
                <a:ext uri="{FF2B5EF4-FFF2-40B4-BE49-F238E27FC236}">
                  <a16:creationId xmlns:a16="http://schemas.microsoft.com/office/drawing/2014/main" id="{F595736D-AA28-9989-17F5-2DA2E25E5D6F}"/>
                </a:ext>
              </a:extLst>
            </p:cNvPr>
            <p:cNvSpPr/>
            <p:nvPr/>
          </p:nvSpPr>
          <p:spPr>
            <a:xfrm>
              <a:off x="6595128" y="1816695"/>
              <a:ext cx="4934625" cy="4866630"/>
            </a:xfrm>
            <a:prstGeom prst="roundRect">
              <a:avLst/>
            </a:prstGeom>
            <a:solidFill>
              <a:schemeClr val="accent3">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Portfolio Boards 2023/24</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grpSp>
          <p:nvGrpSpPr>
            <p:cNvPr id="116" name="Group 115">
              <a:extLst>
                <a:ext uri="{FF2B5EF4-FFF2-40B4-BE49-F238E27FC236}">
                  <a16:creationId xmlns:a16="http://schemas.microsoft.com/office/drawing/2014/main" id="{2BC1FB67-85C2-6119-D26A-BFE94AAE72F1}"/>
                </a:ext>
              </a:extLst>
            </p:cNvPr>
            <p:cNvGrpSpPr/>
            <p:nvPr/>
          </p:nvGrpSpPr>
          <p:grpSpPr>
            <a:xfrm>
              <a:off x="7530010" y="2934699"/>
              <a:ext cx="3271431" cy="2553136"/>
              <a:chOff x="7827044" y="2687326"/>
              <a:chExt cx="3271431" cy="2553136"/>
            </a:xfrm>
          </p:grpSpPr>
          <p:sp>
            <p:nvSpPr>
              <p:cNvPr id="118" name="Rectangle: Rounded Corners 117">
                <a:extLst>
                  <a:ext uri="{FF2B5EF4-FFF2-40B4-BE49-F238E27FC236}">
                    <a16:creationId xmlns:a16="http://schemas.microsoft.com/office/drawing/2014/main" id="{7705E38F-2700-89B8-DD61-96FFA6B718D2}"/>
                  </a:ext>
                </a:extLst>
              </p:cNvPr>
              <p:cNvSpPr/>
              <p:nvPr/>
            </p:nvSpPr>
            <p:spPr>
              <a:xfrm>
                <a:off x="7843345" y="4599537"/>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Economic Development and Business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9" name="Rectangle: Rounded Corners 118">
                <a:extLst>
                  <a:ext uri="{FF2B5EF4-FFF2-40B4-BE49-F238E27FC236}">
                    <a16:creationId xmlns:a16="http://schemas.microsoft.com/office/drawing/2014/main" id="{35407D13-E3C5-0523-67D7-DB83020CEB10}"/>
                  </a:ext>
                </a:extLst>
              </p:cNvPr>
              <p:cNvSpPr/>
              <p:nvPr/>
            </p:nvSpPr>
            <p:spPr>
              <a:xfrm>
                <a:off x="9639153" y="3642262"/>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Net Zero and Air Quality</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0" name="Rectangle: Rounded Corners 119">
                <a:extLst>
                  <a:ext uri="{FF2B5EF4-FFF2-40B4-BE49-F238E27FC236}">
                    <a16:creationId xmlns:a16="http://schemas.microsoft.com/office/drawing/2014/main" id="{71DA838B-F4A3-52E6-477A-08D9AF69748D}"/>
                  </a:ext>
                </a:extLst>
              </p:cNvPr>
              <p:cNvSpPr/>
              <p:nvPr/>
            </p:nvSpPr>
            <p:spPr>
              <a:xfrm>
                <a:off x="9639152" y="2707370"/>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Housing and Spatial Planning</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1" name="Rectangle: Rounded Corners 120">
                <a:extLst>
                  <a:ext uri="{FF2B5EF4-FFF2-40B4-BE49-F238E27FC236}">
                    <a16:creationId xmlns:a16="http://schemas.microsoft.com/office/drawing/2014/main" id="{EBD08B4E-7B5A-808F-02A2-98C46CB23C2E}"/>
                  </a:ext>
                </a:extLst>
              </p:cNvPr>
              <p:cNvSpPr/>
              <p:nvPr/>
            </p:nvSpPr>
            <p:spPr>
              <a:xfrm>
                <a:off x="7827044" y="2687326"/>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Digital and Innovation</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2" name="Rectangle: Rounded Corners 121">
                <a:extLst>
                  <a:ext uri="{FF2B5EF4-FFF2-40B4-BE49-F238E27FC236}">
                    <a16:creationId xmlns:a16="http://schemas.microsoft.com/office/drawing/2014/main" id="{9AE72D06-9005-BD03-03DB-290ADF372463}"/>
                  </a:ext>
                </a:extLst>
              </p:cNvPr>
              <p:cNvSpPr/>
              <p:nvPr/>
            </p:nvSpPr>
            <p:spPr>
              <a:xfrm>
                <a:off x="7827044" y="3655504"/>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Employment, Education and Skills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3" name="Rectangle: Rounded Corners 122">
                <a:extLst>
                  <a:ext uri="{FF2B5EF4-FFF2-40B4-BE49-F238E27FC236}">
                    <a16:creationId xmlns:a16="http://schemas.microsoft.com/office/drawing/2014/main" id="{1DB6F425-C1CE-83BF-89E9-5C175A2481F2}"/>
                  </a:ext>
                </a:extLst>
              </p:cNvPr>
              <p:cNvSpPr/>
              <p:nvPr/>
            </p:nvSpPr>
            <p:spPr>
              <a:xfrm>
                <a:off x="9640053" y="4600382"/>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Transport</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6" name="Arrow: Right 5">
            <a:extLst>
              <a:ext uri="{FF2B5EF4-FFF2-40B4-BE49-F238E27FC236}">
                <a16:creationId xmlns:a16="http://schemas.microsoft.com/office/drawing/2014/main" id="{B6CB822E-0CF3-8F9A-23E7-D0AA7DBC2734}"/>
              </a:ext>
            </a:extLst>
          </p:cNvPr>
          <p:cNvSpPr/>
          <p:nvPr/>
        </p:nvSpPr>
        <p:spPr>
          <a:xfrm>
            <a:off x="11025081" y="2441161"/>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EDAB0689-4291-8C35-5568-69099737C53B}"/>
              </a:ext>
            </a:extLst>
          </p:cNvPr>
          <p:cNvSpPr/>
          <p:nvPr/>
        </p:nvSpPr>
        <p:spPr>
          <a:xfrm>
            <a:off x="11025081" y="4133067"/>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811706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58FFA55-02F1-7E62-84AA-1F4A092C1873}"/>
              </a:ext>
            </a:extLst>
          </p:cNvPr>
          <p:cNvSpPr/>
          <p:nvPr/>
        </p:nvSpPr>
        <p:spPr>
          <a:xfrm>
            <a:off x="996868" y="2603893"/>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88B1B4D-F2AD-FC98-EA86-E1BFB794B9D5}"/>
              </a:ext>
            </a:extLst>
          </p:cNvPr>
          <p:cNvSpPr/>
          <p:nvPr/>
        </p:nvSpPr>
        <p:spPr>
          <a:xfrm>
            <a:off x="996868" y="4327203"/>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C1FD2031-F1D6-2526-BD37-EB0013A6F878}"/>
              </a:ext>
            </a:extLst>
          </p:cNvPr>
          <p:cNvSpPr/>
          <p:nvPr/>
        </p:nvSpPr>
        <p:spPr>
          <a:xfrm>
            <a:off x="999744" y="3495475"/>
            <a:ext cx="5205984" cy="408432"/>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Right 18">
            <a:extLst>
              <a:ext uri="{FF2B5EF4-FFF2-40B4-BE49-F238E27FC236}">
                <a16:creationId xmlns:a16="http://schemas.microsoft.com/office/drawing/2014/main" id="{B299C9C8-78A9-7068-1C57-0DDD1DF3E64E}"/>
              </a:ext>
            </a:extLst>
          </p:cNvPr>
          <p:cNvSpPr/>
          <p:nvPr/>
        </p:nvSpPr>
        <p:spPr>
          <a:xfrm>
            <a:off x="11025082" y="3287114"/>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Right 19">
            <a:extLst>
              <a:ext uri="{FF2B5EF4-FFF2-40B4-BE49-F238E27FC236}">
                <a16:creationId xmlns:a16="http://schemas.microsoft.com/office/drawing/2014/main" id="{76C1E394-39F5-7075-08E0-C50B00CA8F6D}"/>
              </a:ext>
            </a:extLst>
          </p:cNvPr>
          <p:cNvSpPr/>
          <p:nvPr/>
        </p:nvSpPr>
        <p:spPr>
          <a:xfrm>
            <a:off x="11025081" y="2441161"/>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Right 20">
            <a:extLst>
              <a:ext uri="{FF2B5EF4-FFF2-40B4-BE49-F238E27FC236}">
                <a16:creationId xmlns:a16="http://schemas.microsoft.com/office/drawing/2014/main" id="{EBFD23FB-29F7-C1CD-09D0-508F3A462043}"/>
              </a:ext>
            </a:extLst>
          </p:cNvPr>
          <p:cNvSpPr/>
          <p:nvPr/>
        </p:nvSpPr>
        <p:spPr>
          <a:xfrm>
            <a:off x="11025081" y="4133067"/>
            <a:ext cx="959654" cy="827685"/>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Rectangle: Rounded Corners 99">
            <a:extLst>
              <a:ext uri="{FF2B5EF4-FFF2-40B4-BE49-F238E27FC236}">
                <a16:creationId xmlns:a16="http://schemas.microsoft.com/office/drawing/2014/main" id="{34D898A9-0A40-A81C-B747-50550A544054}"/>
              </a:ext>
            </a:extLst>
          </p:cNvPr>
          <p:cNvSpPr/>
          <p:nvPr/>
        </p:nvSpPr>
        <p:spPr>
          <a:xfrm>
            <a:off x="1300271" y="2022776"/>
            <a:ext cx="3539815" cy="3395472"/>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Cross Cutting Themes</a:t>
            </a: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p:txBody>
      </p:sp>
      <p:sp>
        <p:nvSpPr>
          <p:cNvPr id="102" name="Rectangle 101">
            <a:extLst>
              <a:ext uri="{FF2B5EF4-FFF2-40B4-BE49-F238E27FC236}">
                <a16:creationId xmlns:a16="http://schemas.microsoft.com/office/drawing/2014/main" id="{9FF13F49-FE0B-D17C-052F-C94AF0ECC22A}"/>
              </a:ext>
            </a:extLst>
          </p:cNvPr>
          <p:cNvSpPr/>
          <p:nvPr/>
        </p:nvSpPr>
        <p:spPr>
          <a:xfrm>
            <a:off x="1630764" y="2476474"/>
            <a:ext cx="1425204" cy="685701"/>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Funding</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0" name="Rectangle 109">
            <a:extLst>
              <a:ext uri="{FF2B5EF4-FFF2-40B4-BE49-F238E27FC236}">
                <a16:creationId xmlns:a16="http://schemas.microsoft.com/office/drawing/2014/main" id="{18CE3F07-729C-A3BD-E1DD-FB108C534AD5}"/>
              </a:ext>
            </a:extLst>
          </p:cNvPr>
          <p:cNvSpPr/>
          <p:nvPr/>
        </p:nvSpPr>
        <p:spPr>
          <a:xfrm>
            <a:off x="1630764" y="4188186"/>
            <a:ext cx="1425204" cy="685701"/>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Digital</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1" name="Rectangle 110">
            <a:extLst>
              <a:ext uri="{FF2B5EF4-FFF2-40B4-BE49-F238E27FC236}">
                <a16:creationId xmlns:a16="http://schemas.microsoft.com/office/drawing/2014/main" id="{3426F248-F1C8-D81F-DF66-99A2DB98A44E}"/>
              </a:ext>
            </a:extLst>
          </p:cNvPr>
          <p:cNvSpPr/>
          <p:nvPr/>
        </p:nvSpPr>
        <p:spPr>
          <a:xfrm>
            <a:off x="3125565" y="3331791"/>
            <a:ext cx="1425204" cy="685701"/>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Cost of Living Crisis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2" name="Rectangle 111">
            <a:extLst>
              <a:ext uri="{FF2B5EF4-FFF2-40B4-BE49-F238E27FC236}">
                <a16:creationId xmlns:a16="http://schemas.microsoft.com/office/drawing/2014/main" id="{2F55563A-5861-A6F1-9B8C-47AF9A3C72C7}"/>
              </a:ext>
            </a:extLst>
          </p:cNvPr>
          <p:cNvSpPr/>
          <p:nvPr/>
        </p:nvSpPr>
        <p:spPr>
          <a:xfrm>
            <a:off x="1637605" y="3331790"/>
            <a:ext cx="1425204" cy="685701"/>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Future Development</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3" name="Rectangle 112">
            <a:extLst>
              <a:ext uri="{FF2B5EF4-FFF2-40B4-BE49-F238E27FC236}">
                <a16:creationId xmlns:a16="http://schemas.microsoft.com/office/drawing/2014/main" id="{9968AE75-35EF-C68B-72D0-63221182F42A}"/>
              </a:ext>
            </a:extLst>
          </p:cNvPr>
          <p:cNvSpPr/>
          <p:nvPr/>
        </p:nvSpPr>
        <p:spPr>
          <a:xfrm>
            <a:off x="3118860" y="4188186"/>
            <a:ext cx="1425204" cy="685701"/>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Net Zero</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2F15867A-6DC0-DD24-C468-ACB356163F14}"/>
              </a:ext>
            </a:extLst>
          </p:cNvPr>
          <p:cNvSpPr/>
          <p:nvPr/>
        </p:nvSpPr>
        <p:spPr>
          <a:xfrm>
            <a:off x="0" y="-933"/>
            <a:ext cx="12192000" cy="6858000"/>
          </a:xfrm>
          <a:prstGeom prst="rect">
            <a:avLst/>
          </a:prstGeom>
          <a:solidFill>
            <a:schemeClr val="bg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Equality Panel Integration</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13" name="Group 12">
            <a:extLst>
              <a:ext uri="{FF2B5EF4-FFF2-40B4-BE49-F238E27FC236}">
                <a16:creationId xmlns:a16="http://schemas.microsoft.com/office/drawing/2014/main" id="{D0A2F325-61FA-4663-4F2A-28422198261B}"/>
              </a:ext>
            </a:extLst>
          </p:cNvPr>
          <p:cNvGrpSpPr/>
          <p:nvPr/>
        </p:nvGrpSpPr>
        <p:grpSpPr>
          <a:xfrm>
            <a:off x="6202852" y="2022776"/>
            <a:ext cx="4819354" cy="3305128"/>
            <a:chOff x="6229167" y="2022776"/>
            <a:chExt cx="4662562" cy="2370438"/>
          </a:xfrm>
        </p:grpSpPr>
        <p:sp>
          <p:nvSpPr>
            <p:cNvPr id="8" name="Rectangle: Rounded Corners 7">
              <a:extLst>
                <a:ext uri="{FF2B5EF4-FFF2-40B4-BE49-F238E27FC236}">
                  <a16:creationId xmlns:a16="http://schemas.microsoft.com/office/drawing/2014/main" id="{C9581BAE-4730-3E17-89B2-A1D6CC4A340A}"/>
                </a:ext>
              </a:extLst>
            </p:cNvPr>
            <p:cNvSpPr/>
            <p:nvPr/>
          </p:nvSpPr>
          <p:spPr>
            <a:xfrm>
              <a:off x="6229167" y="2022776"/>
              <a:ext cx="4662562" cy="2370438"/>
            </a:xfrm>
            <a:prstGeom prst="roundRect">
              <a:avLst/>
            </a:prstGeom>
            <a:solidFill>
              <a:schemeClr val="accent3">
                <a:alpha val="13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LCRCA Equality Panels </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sp>
          <p:nvSpPr>
            <p:cNvPr id="9" name="Rectangle: Rounded Corners 8">
              <a:extLst>
                <a:ext uri="{FF2B5EF4-FFF2-40B4-BE49-F238E27FC236}">
                  <a16:creationId xmlns:a16="http://schemas.microsoft.com/office/drawing/2014/main" id="{D9120E83-D1FC-40CF-AA09-0C402AA5CA09}"/>
                </a:ext>
              </a:extLst>
            </p:cNvPr>
            <p:cNvSpPr/>
            <p:nvPr/>
          </p:nvSpPr>
          <p:spPr>
            <a:xfrm>
              <a:off x="8633367" y="2727287"/>
              <a:ext cx="1989978" cy="476217"/>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50" kern="100" dirty="0">
                  <a:effectLst/>
                </a:rPr>
                <a:t>Race</a:t>
              </a:r>
              <a:endParaRPr lang="en-GB" sz="105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26BAA0E1-19E3-BA20-4B9D-9BDC73D31C88}"/>
                </a:ext>
              </a:extLst>
            </p:cNvPr>
            <p:cNvSpPr/>
            <p:nvPr/>
          </p:nvSpPr>
          <p:spPr>
            <a:xfrm>
              <a:off x="6540186" y="3495444"/>
              <a:ext cx="1989978" cy="476217"/>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LGBTQIA+</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C56446D0-EB3E-DDBD-6726-DBD7C404C1EC}"/>
                </a:ext>
              </a:extLst>
            </p:cNvPr>
            <p:cNvSpPr/>
            <p:nvPr/>
          </p:nvSpPr>
          <p:spPr>
            <a:xfrm>
              <a:off x="8633367" y="3495444"/>
              <a:ext cx="2024467" cy="476217"/>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Disability</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5DC4AF1A-96E7-1273-4D2D-8926B0326FE9}"/>
                </a:ext>
              </a:extLst>
            </p:cNvPr>
            <p:cNvSpPr/>
            <p:nvPr/>
          </p:nvSpPr>
          <p:spPr>
            <a:xfrm>
              <a:off x="6540186" y="2727287"/>
              <a:ext cx="1989978" cy="476217"/>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latin typeface="Calibri" panose="020F0502020204030204" pitchFamily="34" charset="0"/>
                  <a:ea typeface="Calibri" panose="020F0502020204030204" pitchFamily="34" charset="0"/>
                  <a:cs typeface="Times New Roman" panose="02020603050405020304" pitchFamily="18" charset="0"/>
                </a:rPr>
                <a:t>Women’s Equity Panel</a:t>
              </a:r>
            </a:p>
          </p:txBody>
        </p:sp>
      </p:grpSp>
      <p:sp>
        <p:nvSpPr>
          <p:cNvPr id="109" name="Rectangle 108">
            <a:extLst>
              <a:ext uri="{FF2B5EF4-FFF2-40B4-BE49-F238E27FC236}">
                <a16:creationId xmlns:a16="http://schemas.microsoft.com/office/drawing/2014/main" id="{04367A5C-3571-6E57-A484-50EBC1600A89}"/>
              </a:ext>
            </a:extLst>
          </p:cNvPr>
          <p:cNvSpPr/>
          <p:nvPr/>
        </p:nvSpPr>
        <p:spPr>
          <a:xfrm>
            <a:off x="3126312" y="2474049"/>
            <a:ext cx="1417752" cy="68570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200" kern="100" dirty="0">
                <a:effectLst/>
              </a:rPr>
              <a:t>Equalities</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605688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F533569-0BB4-5AC3-D4F0-743DD52940B8}"/>
              </a:ext>
            </a:extLst>
          </p:cNvPr>
          <p:cNvSpPr/>
          <p:nvPr/>
        </p:nvSpPr>
        <p:spPr>
          <a:xfrm>
            <a:off x="512490" y="1144628"/>
            <a:ext cx="11167019" cy="5578402"/>
          </a:xfrm>
          <a:prstGeom prst="roundRect">
            <a:avLst/>
          </a:prstGeom>
          <a:solidFill>
            <a:srgbClr val="4354AB">
              <a:alpha val="12000"/>
            </a:srgb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Liverpool City Region Combined Authority</a:t>
            </a: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LCRCA Positions of Responsibility</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sp>
        <p:nvSpPr>
          <p:cNvPr id="67" name="Rectangle: Rounded Corners 66">
            <a:extLst>
              <a:ext uri="{FF2B5EF4-FFF2-40B4-BE49-F238E27FC236}">
                <a16:creationId xmlns:a16="http://schemas.microsoft.com/office/drawing/2014/main" id="{22FBC0C8-660A-0878-B727-B125E8EBA361}"/>
              </a:ext>
            </a:extLst>
          </p:cNvPr>
          <p:cNvSpPr/>
          <p:nvPr/>
        </p:nvSpPr>
        <p:spPr>
          <a:xfrm>
            <a:off x="850390" y="4924205"/>
            <a:ext cx="10733620" cy="17948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Internal LCRCA Coordination</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grpSp>
        <p:nvGrpSpPr>
          <p:cNvPr id="137" name="Group 136">
            <a:extLst>
              <a:ext uri="{FF2B5EF4-FFF2-40B4-BE49-F238E27FC236}">
                <a16:creationId xmlns:a16="http://schemas.microsoft.com/office/drawing/2014/main" id="{BFEA898E-38ED-B1F9-ED45-64C555EF6CA6}"/>
              </a:ext>
            </a:extLst>
          </p:cNvPr>
          <p:cNvGrpSpPr/>
          <p:nvPr/>
        </p:nvGrpSpPr>
        <p:grpSpPr>
          <a:xfrm>
            <a:off x="1800898" y="2518756"/>
            <a:ext cx="8832604" cy="226208"/>
            <a:chOff x="1800898" y="2518756"/>
            <a:chExt cx="8832604" cy="226208"/>
          </a:xfrm>
        </p:grpSpPr>
        <p:cxnSp>
          <p:nvCxnSpPr>
            <p:cNvPr id="132" name="Straight Connector 131">
              <a:extLst>
                <a:ext uri="{FF2B5EF4-FFF2-40B4-BE49-F238E27FC236}">
                  <a16:creationId xmlns:a16="http://schemas.microsoft.com/office/drawing/2014/main" id="{11871276-AA15-C0E7-A98B-4C1E7E18444C}"/>
                </a:ext>
              </a:extLst>
            </p:cNvPr>
            <p:cNvCxnSpPr/>
            <p:nvPr/>
          </p:nvCxnSpPr>
          <p:spPr>
            <a:xfrm>
              <a:off x="1800898" y="2518756"/>
              <a:ext cx="8832604" cy="0"/>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01D13094-CC79-84EA-CCAC-929217262002}"/>
                </a:ext>
              </a:extLst>
            </p:cNvPr>
            <p:cNvCxnSpPr/>
            <p:nvPr/>
          </p:nvCxnSpPr>
          <p:spPr>
            <a:xfrm>
              <a:off x="6010102" y="2518756"/>
              <a:ext cx="0" cy="226208"/>
            </a:xfrm>
            <a:prstGeom prst="line">
              <a:avLst/>
            </a:prstGeom>
            <a:ln>
              <a:solidFill>
                <a:srgbClr val="4354AB"/>
              </a:solidFill>
            </a:ln>
          </p:spPr>
          <p:style>
            <a:lnRef idx="1">
              <a:schemeClr val="accent1"/>
            </a:lnRef>
            <a:fillRef idx="0">
              <a:schemeClr val="accent1"/>
            </a:fillRef>
            <a:effectRef idx="0">
              <a:schemeClr val="accent1"/>
            </a:effectRef>
            <a:fontRef idx="minor">
              <a:schemeClr val="tx1"/>
            </a:fontRef>
          </p:style>
        </p:cxnSp>
      </p:grpSp>
      <p:grpSp>
        <p:nvGrpSpPr>
          <p:cNvPr id="139" name="Group 138">
            <a:extLst>
              <a:ext uri="{FF2B5EF4-FFF2-40B4-BE49-F238E27FC236}">
                <a16:creationId xmlns:a16="http://schemas.microsoft.com/office/drawing/2014/main" id="{229099E6-E569-379D-32EB-377E5A0ABE19}"/>
              </a:ext>
            </a:extLst>
          </p:cNvPr>
          <p:cNvGrpSpPr/>
          <p:nvPr/>
        </p:nvGrpSpPr>
        <p:grpSpPr>
          <a:xfrm>
            <a:off x="1888555" y="4402255"/>
            <a:ext cx="8832604" cy="226208"/>
            <a:chOff x="1800898" y="2518756"/>
            <a:chExt cx="8832604" cy="226208"/>
          </a:xfrm>
        </p:grpSpPr>
        <p:cxnSp>
          <p:nvCxnSpPr>
            <p:cNvPr id="140" name="Straight Connector 139">
              <a:extLst>
                <a:ext uri="{FF2B5EF4-FFF2-40B4-BE49-F238E27FC236}">
                  <a16:creationId xmlns:a16="http://schemas.microsoft.com/office/drawing/2014/main" id="{F56D3A5B-318E-25E4-F475-626AB1B4F4C5}"/>
                </a:ext>
              </a:extLst>
            </p:cNvPr>
            <p:cNvCxnSpPr/>
            <p:nvPr/>
          </p:nvCxnSpPr>
          <p:spPr>
            <a:xfrm>
              <a:off x="1800898" y="2518756"/>
              <a:ext cx="8832604"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C801C261-9C04-3B73-D188-ED800BA4EC94}"/>
                </a:ext>
              </a:extLst>
            </p:cNvPr>
            <p:cNvCxnSpPr/>
            <p:nvPr/>
          </p:nvCxnSpPr>
          <p:spPr>
            <a:xfrm>
              <a:off x="6010102" y="2518756"/>
              <a:ext cx="0" cy="22620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 name="Rectangle: Rounded Corners 3">
            <a:extLst>
              <a:ext uri="{FF2B5EF4-FFF2-40B4-BE49-F238E27FC236}">
                <a16:creationId xmlns:a16="http://schemas.microsoft.com/office/drawing/2014/main" id="{57A25642-3284-79E2-2625-9A45FB8D1FD3}"/>
              </a:ext>
            </a:extLst>
          </p:cNvPr>
          <p:cNvSpPr/>
          <p:nvPr/>
        </p:nvSpPr>
        <p:spPr>
          <a:xfrm>
            <a:off x="2500081" y="5034495"/>
            <a:ext cx="7191836" cy="529707"/>
          </a:xfrm>
          <a:prstGeom prst="roundRect">
            <a:avLst/>
          </a:prstGeom>
          <a:solidFill>
            <a:srgbClr val="B13DC8">
              <a:alpha val="13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Executive Director, </a:t>
            </a:r>
            <a:r>
              <a:rPr lang="en-GB" sz="1100" kern="100" dirty="0">
                <a:solidFill>
                  <a:schemeClr val="tx1"/>
                </a:solidFill>
                <a:effectLst/>
              </a:rPr>
              <a:t>Corporate Development and Delivery</a:t>
            </a:r>
            <a:r>
              <a:rPr lang="en-GB" sz="1100" dirty="0">
                <a:solidFill>
                  <a:schemeClr val="tx1"/>
                </a:solidFill>
              </a:rPr>
              <a:t> </a:t>
            </a:r>
          </a:p>
        </p:txBody>
      </p:sp>
      <p:sp>
        <p:nvSpPr>
          <p:cNvPr id="5" name="Rectangle: Rounded Corners 4">
            <a:extLst>
              <a:ext uri="{FF2B5EF4-FFF2-40B4-BE49-F238E27FC236}">
                <a16:creationId xmlns:a16="http://schemas.microsoft.com/office/drawing/2014/main" id="{73A3E331-54C7-DB6F-D853-C70EBF6F9A33}"/>
              </a:ext>
            </a:extLst>
          </p:cNvPr>
          <p:cNvSpPr/>
          <p:nvPr/>
        </p:nvSpPr>
        <p:spPr>
          <a:xfrm>
            <a:off x="2500081" y="5701372"/>
            <a:ext cx="7191836" cy="529707"/>
          </a:xfrm>
          <a:prstGeom prst="roundRect">
            <a:avLst/>
          </a:prstGeom>
          <a:solidFill>
            <a:srgbClr val="B13DC8">
              <a:alpha val="13000"/>
            </a:srgb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LCRCA Equality Panel Coordinator</a:t>
            </a:r>
          </a:p>
        </p:txBody>
      </p:sp>
      <p:sp>
        <p:nvSpPr>
          <p:cNvPr id="6" name="Rectangle: Rounded Corners 5">
            <a:extLst>
              <a:ext uri="{FF2B5EF4-FFF2-40B4-BE49-F238E27FC236}">
                <a16:creationId xmlns:a16="http://schemas.microsoft.com/office/drawing/2014/main" id="{E8079CDD-3FFF-3B89-33A8-873A197BDF54}"/>
              </a:ext>
            </a:extLst>
          </p:cNvPr>
          <p:cNvSpPr/>
          <p:nvPr/>
        </p:nvSpPr>
        <p:spPr>
          <a:xfrm>
            <a:off x="3264589" y="1801658"/>
            <a:ext cx="2631641" cy="529707"/>
          </a:xfrm>
          <a:prstGeom prst="roundRect">
            <a:avLst/>
          </a:prstGeom>
          <a:solidFill>
            <a:schemeClr val="accent2">
              <a:alpha val="13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Metro Mayor*</a:t>
            </a:r>
          </a:p>
        </p:txBody>
      </p:sp>
      <p:sp>
        <p:nvSpPr>
          <p:cNvPr id="8" name="Rectangle: Rounded Corners 7">
            <a:extLst>
              <a:ext uri="{FF2B5EF4-FFF2-40B4-BE49-F238E27FC236}">
                <a16:creationId xmlns:a16="http://schemas.microsoft.com/office/drawing/2014/main" id="{28FBFFB8-AC1F-428B-14E0-639AB3F65A00}"/>
              </a:ext>
            </a:extLst>
          </p:cNvPr>
          <p:cNvSpPr/>
          <p:nvPr/>
        </p:nvSpPr>
        <p:spPr>
          <a:xfrm>
            <a:off x="6079471" y="1791537"/>
            <a:ext cx="2631641" cy="529707"/>
          </a:xfrm>
          <a:prstGeom prst="roundRect">
            <a:avLst/>
          </a:prstGeom>
          <a:solidFill>
            <a:schemeClr val="accent2">
              <a:alpha val="13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Chief Executive*</a:t>
            </a:r>
          </a:p>
        </p:txBody>
      </p:sp>
      <p:sp>
        <p:nvSpPr>
          <p:cNvPr id="9" name="Rectangle: Rounded Corners 8">
            <a:extLst>
              <a:ext uri="{FF2B5EF4-FFF2-40B4-BE49-F238E27FC236}">
                <a16:creationId xmlns:a16="http://schemas.microsoft.com/office/drawing/2014/main" id="{2D894904-2A5B-9A82-6F59-987134A74AA2}"/>
              </a:ext>
            </a:extLst>
          </p:cNvPr>
          <p:cNvSpPr/>
          <p:nvPr/>
        </p:nvSpPr>
        <p:spPr>
          <a:xfrm>
            <a:off x="5860474" y="6376267"/>
            <a:ext cx="5212079" cy="2776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*Panels to meet with Metro Mayor and Chief Executive on a quarterly basis</a:t>
            </a:r>
          </a:p>
        </p:txBody>
      </p:sp>
      <p:sp>
        <p:nvSpPr>
          <p:cNvPr id="26" name="Rectangle: Rounded Corners 25">
            <a:extLst>
              <a:ext uri="{FF2B5EF4-FFF2-40B4-BE49-F238E27FC236}">
                <a16:creationId xmlns:a16="http://schemas.microsoft.com/office/drawing/2014/main" id="{7379C3DE-AA2A-CB4E-3A86-FDCBBE93D3F0}"/>
              </a:ext>
            </a:extLst>
          </p:cNvPr>
          <p:cNvSpPr/>
          <p:nvPr/>
        </p:nvSpPr>
        <p:spPr>
          <a:xfrm>
            <a:off x="1332360" y="2720099"/>
            <a:ext cx="9769680" cy="12841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Combined Authority Directorates</a:t>
            </a:r>
          </a:p>
          <a:p>
            <a:pPr algn="ctr"/>
            <a:r>
              <a:rPr lang="en-GB" sz="1600" dirty="0">
                <a:solidFill>
                  <a:schemeClr val="tx1"/>
                </a:solidFill>
              </a:rPr>
              <a:t> </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sp>
        <p:nvSpPr>
          <p:cNvPr id="74" name="Rectangle: Rounded Corners 73">
            <a:extLst>
              <a:ext uri="{FF2B5EF4-FFF2-40B4-BE49-F238E27FC236}">
                <a16:creationId xmlns:a16="http://schemas.microsoft.com/office/drawing/2014/main" id="{74FBCEE9-65E9-673C-19F2-5178FCA03C37}"/>
              </a:ext>
            </a:extLst>
          </p:cNvPr>
          <p:cNvSpPr/>
          <p:nvPr/>
        </p:nvSpPr>
        <p:spPr>
          <a:xfrm>
            <a:off x="3488875" y="3085756"/>
            <a:ext cx="1790468" cy="1104440"/>
          </a:xfrm>
          <a:prstGeom prst="roundRect">
            <a:avLst/>
          </a:prstGeom>
          <a:solidFill>
            <a:srgbClr val="B13DC8">
              <a:alpha val="21176"/>
            </a:srgb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solidFill>
                  <a:schemeClr val="tx1"/>
                </a:solidFill>
                <a:effectLst/>
              </a:rPr>
              <a:t>Investment and Delivery</a:t>
            </a:r>
          </a:p>
          <a:p>
            <a:pPr algn="ctr">
              <a:lnSpc>
                <a:spcPct val="107000"/>
              </a:lnSpc>
              <a:spcAft>
                <a:spcPts val="800"/>
              </a:spcAft>
            </a:pPr>
            <a:r>
              <a:rPr lang="en-GB" sz="1100" kern="100" dirty="0">
                <a:solidFill>
                  <a:schemeClr val="tx1"/>
                </a:solidFill>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Dr Aileen Jones</a:t>
            </a:r>
            <a:endParaRPr lang="en-GB" sz="1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5" name="Rectangle: Rounded Corners 74">
            <a:extLst>
              <a:ext uri="{FF2B5EF4-FFF2-40B4-BE49-F238E27FC236}">
                <a16:creationId xmlns:a16="http://schemas.microsoft.com/office/drawing/2014/main" id="{B4B684D0-B34B-DAB0-DF60-8A81E081F423}"/>
              </a:ext>
            </a:extLst>
          </p:cNvPr>
          <p:cNvSpPr/>
          <p:nvPr/>
        </p:nvSpPr>
        <p:spPr>
          <a:xfrm>
            <a:off x="5365256" y="3090121"/>
            <a:ext cx="1790468" cy="1106904"/>
          </a:xfrm>
          <a:prstGeom prst="roundRect">
            <a:avLst/>
          </a:prstGeom>
          <a:solidFill>
            <a:srgbClr val="B13DC8">
              <a:alpha val="21176"/>
            </a:srgb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solidFill>
                  <a:schemeClr val="tx1"/>
                </a:solidFill>
                <a:effectLst/>
              </a:rPr>
              <a:t>Policy, Strategy and Government Relations</a:t>
            </a:r>
          </a:p>
          <a:p>
            <a:pPr algn="ctr">
              <a:lnSpc>
                <a:spcPct val="107000"/>
              </a:lnSpc>
              <a:spcAft>
                <a:spcPts val="800"/>
              </a:spcAft>
            </a:pPr>
            <a:r>
              <a:rPr lang="en-GB" sz="1100" kern="100" dirty="0">
                <a:solidFill>
                  <a:schemeClr val="tx1"/>
                </a:solidFill>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100" kern="100" dirty="0">
                <a:solidFill>
                  <a:schemeClr val="tx1"/>
                </a:solidFill>
                <a:latin typeface="Calibri" panose="020F0502020204030204" pitchFamily="34" charset="0"/>
                <a:cs typeface="Calibri" panose="020F0502020204030204" pitchFamily="34" charset="0"/>
              </a:rPr>
              <a:t>Kirsty McLean</a:t>
            </a:r>
          </a:p>
        </p:txBody>
      </p:sp>
      <p:sp>
        <p:nvSpPr>
          <p:cNvPr id="80" name="Rectangle: Rounded Corners 79">
            <a:extLst>
              <a:ext uri="{FF2B5EF4-FFF2-40B4-BE49-F238E27FC236}">
                <a16:creationId xmlns:a16="http://schemas.microsoft.com/office/drawing/2014/main" id="{767FC23E-8159-C20F-44F5-850B5216E363}"/>
              </a:ext>
            </a:extLst>
          </p:cNvPr>
          <p:cNvSpPr/>
          <p:nvPr/>
        </p:nvSpPr>
        <p:spPr>
          <a:xfrm>
            <a:off x="9127916" y="3078779"/>
            <a:ext cx="1790468" cy="1104440"/>
          </a:xfrm>
          <a:prstGeom prst="roundRect">
            <a:avLst/>
          </a:prstGeom>
          <a:solidFill>
            <a:srgbClr val="B13DC8">
              <a:alpha val="20000"/>
            </a:srgb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solidFill>
                  <a:schemeClr val="tx1"/>
                </a:solidFill>
                <a:effectLst/>
              </a:rPr>
              <a:t>Corporate Services</a:t>
            </a:r>
          </a:p>
          <a:p>
            <a:pPr algn="ctr">
              <a:lnSpc>
                <a:spcPct val="107000"/>
              </a:lnSpc>
              <a:spcAft>
                <a:spcPts val="800"/>
              </a:spcAft>
            </a:pPr>
            <a:r>
              <a:rPr lang="en-GB" sz="1100" kern="100" dirty="0">
                <a:solidFill>
                  <a:schemeClr val="tx1"/>
                </a:solidFill>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John Fogarty</a:t>
            </a:r>
          </a:p>
        </p:txBody>
      </p:sp>
      <p:sp>
        <p:nvSpPr>
          <p:cNvPr id="81" name="Rectangle: Rounded Corners 80">
            <a:extLst>
              <a:ext uri="{FF2B5EF4-FFF2-40B4-BE49-F238E27FC236}">
                <a16:creationId xmlns:a16="http://schemas.microsoft.com/office/drawing/2014/main" id="{9DC8AE96-6C3E-AA12-9312-98D73F36DDDE}"/>
              </a:ext>
            </a:extLst>
          </p:cNvPr>
          <p:cNvSpPr/>
          <p:nvPr/>
        </p:nvSpPr>
        <p:spPr>
          <a:xfrm>
            <a:off x="7246587" y="3084015"/>
            <a:ext cx="1790468" cy="1104440"/>
          </a:xfrm>
          <a:prstGeom prst="roundRect">
            <a:avLst/>
          </a:prstGeom>
          <a:solidFill>
            <a:srgbClr val="B13DC8">
              <a:alpha val="21176"/>
            </a:srgb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solidFill>
                  <a:schemeClr val="tx1"/>
                </a:solidFill>
                <a:effectLst/>
              </a:rPr>
              <a:t>Place</a:t>
            </a:r>
          </a:p>
          <a:p>
            <a:pPr algn="ctr">
              <a:lnSpc>
                <a:spcPct val="107000"/>
              </a:lnSpc>
              <a:spcAft>
                <a:spcPts val="800"/>
              </a:spcAft>
            </a:pPr>
            <a:r>
              <a:rPr lang="en-GB" sz="1100" kern="100" dirty="0">
                <a:solidFill>
                  <a:schemeClr val="tx1"/>
                </a:solidFill>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1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Richard McGuckin</a:t>
            </a:r>
            <a:endParaRPr lang="en-GB" sz="1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Rounded Corners 81">
            <a:extLst>
              <a:ext uri="{FF2B5EF4-FFF2-40B4-BE49-F238E27FC236}">
                <a16:creationId xmlns:a16="http://schemas.microsoft.com/office/drawing/2014/main" id="{F6C69625-1EFA-3743-4836-0B13788DC48A}"/>
              </a:ext>
            </a:extLst>
          </p:cNvPr>
          <p:cNvSpPr/>
          <p:nvPr/>
        </p:nvSpPr>
        <p:spPr>
          <a:xfrm>
            <a:off x="1602596" y="3085756"/>
            <a:ext cx="1790468" cy="1119881"/>
          </a:xfrm>
          <a:prstGeom prst="roundRect">
            <a:avLst/>
          </a:prstGeom>
          <a:solidFill>
            <a:srgbClr val="B13DC8">
              <a:alpha val="21176"/>
            </a:srgb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solidFill>
                  <a:schemeClr val="tx1"/>
                </a:solidFill>
                <a:effectLst/>
              </a:rPr>
              <a:t>Corporate Development and Delivery</a:t>
            </a:r>
          </a:p>
          <a:p>
            <a:pPr algn="ctr">
              <a:lnSpc>
                <a:spcPct val="107000"/>
              </a:lnSpc>
              <a:spcAft>
                <a:spcPts val="800"/>
              </a:spcAft>
            </a:pPr>
            <a:r>
              <a:rPr lang="en-GB" sz="1100" kern="100" dirty="0">
                <a:solidFill>
                  <a:schemeClr val="tx1"/>
                </a:solidFill>
                <a:effectLst/>
                <a:latin typeface="Calibri" panose="020F0502020204030204" pitchFamily="34" charset="0"/>
                <a:cs typeface="Calibri" panose="020F0502020204030204" pitchFamily="34" charset="0"/>
              </a:rPr>
              <a:t>Executive Director: </a:t>
            </a:r>
          </a:p>
          <a:p>
            <a:pPr algn="ctr">
              <a:lnSpc>
                <a:spcPct val="107000"/>
              </a:lnSpc>
              <a:spcAft>
                <a:spcPts val="800"/>
              </a:spcAft>
            </a:pPr>
            <a:r>
              <a:rPr lang="en-GB" sz="1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Liz Dean</a:t>
            </a:r>
          </a:p>
        </p:txBody>
      </p:sp>
    </p:spTree>
    <p:extLst>
      <p:ext uri="{BB962C8B-B14F-4D97-AF65-F5344CB8AC3E}">
        <p14:creationId xmlns:p14="http://schemas.microsoft.com/office/powerpoint/2010/main" val="429106650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60149F-BC51-BE12-2858-AA92583F7B40}"/>
              </a:ext>
            </a:extLst>
          </p:cNvPr>
          <p:cNvSpPr/>
          <p:nvPr/>
        </p:nvSpPr>
        <p:spPr>
          <a:xfrm>
            <a:off x="1119445" y="1236860"/>
            <a:ext cx="7739808" cy="993371"/>
          </a:xfrm>
          <a:prstGeom prst="roundRect">
            <a:avLst/>
          </a:prstGeom>
          <a:solidFill>
            <a:schemeClr val="accent3">
              <a:alpha val="13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Panel Chair and Co-Chair</a:t>
            </a:r>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Equality Panel Coordination</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13" name="Group 12">
            <a:extLst>
              <a:ext uri="{FF2B5EF4-FFF2-40B4-BE49-F238E27FC236}">
                <a16:creationId xmlns:a16="http://schemas.microsoft.com/office/drawing/2014/main" id="{FDC725F1-4F69-7D77-BCA6-413F81CEE91A}"/>
              </a:ext>
            </a:extLst>
          </p:cNvPr>
          <p:cNvGrpSpPr/>
          <p:nvPr/>
        </p:nvGrpSpPr>
        <p:grpSpPr>
          <a:xfrm>
            <a:off x="1119445" y="2325828"/>
            <a:ext cx="7741922" cy="3143593"/>
            <a:chOff x="340819" y="2931292"/>
            <a:chExt cx="10144297" cy="3143593"/>
          </a:xfrm>
        </p:grpSpPr>
        <p:sp>
          <p:nvSpPr>
            <p:cNvPr id="9" name="Rectangle: Rounded Corners 8">
              <a:extLst>
                <a:ext uri="{FF2B5EF4-FFF2-40B4-BE49-F238E27FC236}">
                  <a16:creationId xmlns:a16="http://schemas.microsoft.com/office/drawing/2014/main" id="{BC8D4482-1716-E8FF-3554-0D26044C7E93}"/>
                </a:ext>
              </a:extLst>
            </p:cNvPr>
            <p:cNvSpPr/>
            <p:nvPr/>
          </p:nvSpPr>
          <p:spPr>
            <a:xfrm>
              <a:off x="343589" y="5081514"/>
              <a:ext cx="10141527" cy="993371"/>
            </a:xfrm>
            <a:prstGeom prst="roundRect">
              <a:avLst/>
            </a:prstGeom>
            <a:solidFill>
              <a:schemeClr val="tx2">
                <a:alpha val="13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LCRCA Executive Sponsor</a:t>
              </a:r>
              <a:endParaRPr lang="en-GB" dirty="0">
                <a:solidFill>
                  <a:schemeClr val="tx1"/>
                </a:solidFill>
              </a:endParaRPr>
            </a:p>
          </p:txBody>
        </p:sp>
        <p:sp>
          <p:nvSpPr>
            <p:cNvPr id="8" name="Rectangle: Rounded Corners 7">
              <a:extLst>
                <a:ext uri="{FF2B5EF4-FFF2-40B4-BE49-F238E27FC236}">
                  <a16:creationId xmlns:a16="http://schemas.microsoft.com/office/drawing/2014/main" id="{5CF70F05-832D-E2DF-93F5-238D9D577F8A}"/>
                </a:ext>
              </a:extLst>
            </p:cNvPr>
            <p:cNvSpPr/>
            <p:nvPr/>
          </p:nvSpPr>
          <p:spPr>
            <a:xfrm>
              <a:off x="340819" y="4006403"/>
              <a:ext cx="10141527" cy="993371"/>
            </a:xfrm>
            <a:prstGeom prst="roundRect">
              <a:avLst/>
            </a:prstGeom>
            <a:solidFill>
              <a:schemeClr val="accent3">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Facilitating Officer</a:t>
              </a:r>
              <a:endParaRPr lang="en-GB" dirty="0">
                <a:solidFill>
                  <a:schemeClr val="tx1"/>
                </a:solidFill>
              </a:endParaRPr>
            </a:p>
          </p:txBody>
        </p:sp>
        <p:sp>
          <p:nvSpPr>
            <p:cNvPr id="7" name="Rectangle: Rounded Corners 6">
              <a:extLst>
                <a:ext uri="{FF2B5EF4-FFF2-40B4-BE49-F238E27FC236}">
                  <a16:creationId xmlns:a16="http://schemas.microsoft.com/office/drawing/2014/main" id="{2F533569-0BB4-5AC3-D4F0-743DD52940B8}"/>
                </a:ext>
              </a:extLst>
            </p:cNvPr>
            <p:cNvSpPr/>
            <p:nvPr/>
          </p:nvSpPr>
          <p:spPr>
            <a:xfrm>
              <a:off x="340819" y="2931292"/>
              <a:ext cx="10141527" cy="993371"/>
            </a:xfrm>
            <a:prstGeom prst="roundRect">
              <a:avLst/>
            </a:prstGeom>
            <a:solidFill>
              <a:schemeClr val="accent5">
                <a:lumMod val="40000"/>
                <a:lumOff val="60000"/>
                <a:alpha val="13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Facilitating Organisation</a:t>
              </a:r>
              <a:endParaRPr lang="en-GB" dirty="0">
                <a:solidFill>
                  <a:schemeClr val="tx1"/>
                </a:solidFill>
              </a:endParaRPr>
            </a:p>
          </p:txBody>
        </p:sp>
      </p:grpSp>
      <p:sp>
        <p:nvSpPr>
          <p:cNvPr id="4" name="Rectangle: Rounded Corners 3">
            <a:extLst>
              <a:ext uri="{FF2B5EF4-FFF2-40B4-BE49-F238E27FC236}">
                <a16:creationId xmlns:a16="http://schemas.microsoft.com/office/drawing/2014/main" id="{BFEE762B-C3D2-132C-46E9-C158D1FC5C70}"/>
              </a:ext>
            </a:extLst>
          </p:cNvPr>
          <p:cNvSpPr/>
          <p:nvPr/>
        </p:nvSpPr>
        <p:spPr>
          <a:xfrm>
            <a:off x="1119445" y="5587467"/>
            <a:ext cx="9886605" cy="993371"/>
          </a:xfrm>
          <a:prstGeom prst="roundRect">
            <a:avLst/>
          </a:prstGeom>
          <a:solidFill>
            <a:schemeClr val="accent2">
              <a:alpha val="13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LCRCA Equality Panel Coordinator</a:t>
            </a:r>
          </a:p>
        </p:txBody>
      </p:sp>
      <p:grpSp>
        <p:nvGrpSpPr>
          <p:cNvPr id="16" name="Group 15">
            <a:extLst>
              <a:ext uri="{FF2B5EF4-FFF2-40B4-BE49-F238E27FC236}">
                <a16:creationId xmlns:a16="http://schemas.microsoft.com/office/drawing/2014/main" id="{62E023F0-E2C6-5827-F713-176489C8AC27}"/>
              </a:ext>
            </a:extLst>
          </p:cNvPr>
          <p:cNvGrpSpPr/>
          <p:nvPr/>
        </p:nvGrpSpPr>
        <p:grpSpPr>
          <a:xfrm>
            <a:off x="8403274" y="1626547"/>
            <a:ext cx="2602776" cy="3635409"/>
            <a:chOff x="409774" y="1329148"/>
            <a:chExt cx="2475319" cy="4254822"/>
          </a:xfrm>
        </p:grpSpPr>
        <p:sp>
          <p:nvSpPr>
            <p:cNvPr id="17" name="Rectangle: Rounded Corners 16">
              <a:extLst>
                <a:ext uri="{FF2B5EF4-FFF2-40B4-BE49-F238E27FC236}">
                  <a16:creationId xmlns:a16="http://schemas.microsoft.com/office/drawing/2014/main" id="{D9CD39DA-BC2A-C3C7-8144-727BF3310845}"/>
                </a:ext>
              </a:extLst>
            </p:cNvPr>
            <p:cNvSpPr/>
            <p:nvPr/>
          </p:nvSpPr>
          <p:spPr>
            <a:xfrm>
              <a:off x="409774" y="1329148"/>
              <a:ext cx="2475319" cy="4254822"/>
            </a:xfrm>
            <a:prstGeom prst="roundRect">
              <a:avLst/>
            </a:prstGeom>
            <a:solidFill>
              <a:schemeClr val="accent3">
                <a:alpha val="13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LCRCA </a:t>
              </a:r>
            </a:p>
            <a:p>
              <a:pPr algn="ctr"/>
              <a:r>
                <a:rPr lang="en-GB" sz="1600" dirty="0">
                  <a:solidFill>
                    <a:schemeClr val="tx1"/>
                  </a:solidFill>
                </a:rPr>
                <a:t>Equality Panels</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a:p>
              <a:pPr algn="ctr"/>
              <a:r>
                <a:rPr lang="en-GB" sz="1600" dirty="0">
                  <a:solidFill>
                    <a:schemeClr val="tx1"/>
                  </a:solidFill>
                </a:rPr>
                <a:t> </a:t>
              </a:r>
            </a:p>
            <a:p>
              <a:pPr algn="ctr"/>
              <a:endParaRPr lang="en-GB" sz="1600" dirty="0">
                <a:solidFill>
                  <a:schemeClr val="tx1"/>
                </a:solidFill>
              </a:endParaRPr>
            </a:p>
            <a:p>
              <a:pPr algn="ctr"/>
              <a:endParaRPr lang="en-GB" sz="1600" dirty="0">
                <a:solidFill>
                  <a:schemeClr val="tx1"/>
                </a:solidFill>
              </a:endParaRPr>
            </a:p>
            <a:p>
              <a:pPr algn="ctr"/>
              <a:endParaRPr lang="en-GB" sz="1600" dirty="0">
                <a:solidFill>
                  <a:schemeClr val="tx1"/>
                </a:solidFill>
              </a:endParaRPr>
            </a:p>
          </p:txBody>
        </p:sp>
        <p:grpSp>
          <p:nvGrpSpPr>
            <p:cNvPr id="18" name="Group 17">
              <a:extLst>
                <a:ext uri="{FF2B5EF4-FFF2-40B4-BE49-F238E27FC236}">
                  <a16:creationId xmlns:a16="http://schemas.microsoft.com/office/drawing/2014/main" id="{BB087948-2DA1-DD2F-90F6-2BBF319ED851}"/>
                </a:ext>
              </a:extLst>
            </p:cNvPr>
            <p:cNvGrpSpPr/>
            <p:nvPr/>
          </p:nvGrpSpPr>
          <p:grpSpPr>
            <a:xfrm>
              <a:off x="592130" y="2140933"/>
              <a:ext cx="2108309" cy="3259440"/>
              <a:chOff x="637388" y="2175720"/>
              <a:chExt cx="2108309" cy="3259440"/>
            </a:xfrm>
            <a:solidFill>
              <a:schemeClr val="accent6"/>
            </a:solidFill>
          </p:grpSpPr>
          <p:grpSp>
            <p:nvGrpSpPr>
              <p:cNvPr id="19" name="Group 18">
                <a:extLst>
                  <a:ext uri="{FF2B5EF4-FFF2-40B4-BE49-F238E27FC236}">
                    <a16:creationId xmlns:a16="http://schemas.microsoft.com/office/drawing/2014/main" id="{96F055F3-761A-697B-7E44-43CB4602E06D}"/>
                  </a:ext>
                </a:extLst>
              </p:cNvPr>
              <p:cNvGrpSpPr/>
              <p:nvPr/>
            </p:nvGrpSpPr>
            <p:grpSpPr>
              <a:xfrm>
                <a:off x="637388" y="3082397"/>
                <a:ext cx="2089639" cy="1442852"/>
                <a:chOff x="645855" y="3082397"/>
                <a:chExt cx="2089639" cy="1442852"/>
              </a:xfrm>
              <a:grpFill/>
            </p:grpSpPr>
            <p:sp>
              <p:nvSpPr>
                <p:cNvPr id="22" name="Rectangle: Rounded Corners 21">
                  <a:extLst>
                    <a:ext uri="{FF2B5EF4-FFF2-40B4-BE49-F238E27FC236}">
                      <a16:creationId xmlns:a16="http://schemas.microsoft.com/office/drawing/2014/main" id="{D7932B03-B9B1-9A4A-9FAD-08EDA28C3A92}"/>
                    </a:ext>
                  </a:extLst>
                </p:cNvPr>
                <p:cNvSpPr/>
                <p:nvPr/>
              </p:nvSpPr>
              <p:spPr>
                <a:xfrm>
                  <a:off x="645855" y="3082397"/>
                  <a:ext cx="2068673" cy="529707"/>
                </a:xfrm>
                <a:prstGeom prst="round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050" kern="100" dirty="0">
                      <a:effectLst/>
                    </a:rPr>
                    <a:t>Race</a:t>
                  </a:r>
                  <a:endParaRPr lang="en-GB" sz="105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Rounded Corners 22">
                  <a:extLst>
                    <a:ext uri="{FF2B5EF4-FFF2-40B4-BE49-F238E27FC236}">
                      <a16:creationId xmlns:a16="http://schemas.microsoft.com/office/drawing/2014/main" id="{BBD8C72D-C0D5-051E-8756-D4EE991A8036}"/>
                    </a:ext>
                  </a:extLst>
                </p:cNvPr>
                <p:cNvSpPr/>
                <p:nvPr/>
              </p:nvSpPr>
              <p:spPr>
                <a:xfrm>
                  <a:off x="666821" y="3995542"/>
                  <a:ext cx="2068673" cy="529707"/>
                </a:xfrm>
                <a:prstGeom prst="round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LGBTQIA+</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20" name="Rectangle: Rounded Corners 19">
                <a:extLst>
                  <a:ext uri="{FF2B5EF4-FFF2-40B4-BE49-F238E27FC236}">
                    <a16:creationId xmlns:a16="http://schemas.microsoft.com/office/drawing/2014/main" id="{A331B39D-C6CA-584B-A000-AEED476DF1A0}"/>
                  </a:ext>
                </a:extLst>
              </p:cNvPr>
              <p:cNvSpPr/>
              <p:nvPr/>
            </p:nvSpPr>
            <p:spPr>
              <a:xfrm>
                <a:off x="641172" y="4905453"/>
                <a:ext cx="2104525" cy="529707"/>
              </a:xfrm>
              <a:prstGeom prst="round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effectLst/>
                  </a:rPr>
                  <a:t>Disability</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Rounded Corners 20">
                <a:extLst>
                  <a:ext uri="{FF2B5EF4-FFF2-40B4-BE49-F238E27FC236}">
                    <a16:creationId xmlns:a16="http://schemas.microsoft.com/office/drawing/2014/main" id="{9C145677-BBD4-9E49-AB4E-47E5FFC4E952}"/>
                  </a:ext>
                </a:extLst>
              </p:cNvPr>
              <p:cNvSpPr/>
              <p:nvPr/>
            </p:nvSpPr>
            <p:spPr>
              <a:xfrm>
                <a:off x="637388" y="2175720"/>
                <a:ext cx="2068673" cy="529707"/>
              </a:xfrm>
              <a:prstGeom prst="round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100" kern="100" dirty="0">
                    <a:latin typeface="Calibri" panose="020F0502020204030204" pitchFamily="34" charset="0"/>
                    <a:ea typeface="Calibri" panose="020F0502020204030204" pitchFamily="34" charset="0"/>
                    <a:cs typeface="Times New Roman" panose="02020603050405020304" pitchFamily="18" charset="0"/>
                  </a:rPr>
                  <a:t>Women’s Equity Panel</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245732710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Equality Panel Roles and Responsibilities</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28" name="Group 27">
            <a:extLst>
              <a:ext uri="{FF2B5EF4-FFF2-40B4-BE49-F238E27FC236}">
                <a16:creationId xmlns:a16="http://schemas.microsoft.com/office/drawing/2014/main" id="{856C9BCE-2891-00B0-1BAD-06976D727A7F}"/>
              </a:ext>
            </a:extLst>
          </p:cNvPr>
          <p:cNvGrpSpPr/>
          <p:nvPr/>
        </p:nvGrpSpPr>
        <p:grpSpPr>
          <a:xfrm>
            <a:off x="975367" y="1564999"/>
            <a:ext cx="10241265" cy="4526023"/>
            <a:chOff x="975367" y="1566368"/>
            <a:chExt cx="10241265" cy="4526023"/>
          </a:xfrm>
        </p:grpSpPr>
        <p:grpSp>
          <p:nvGrpSpPr>
            <p:cNvPr id="27" name="Group 26">
              <a:extLst>
                <a:ext uri="{FF2B5EF4-FFF2-40B4-BE49-F238E27FC236}">
                  <a16:creationId xmlns:a16="http://schemas.microsoft.com/office/drawing/2014/main" id="{8A1400D3-DE30-AD2E-8AC4-8C932AD7298B}"/>
                </a:ext>
              </a:extLst>
            </p:cNvPr>
            <p:cNvGrpSpPr/>
            <p:nvPr/>
          </p:nvGrpSpPr>
          <p:grpSpPr>
            <a:xfrm>
              <a:off x="975367" y="1574283"/>
              <a:ext cx="10241265" cy="4518108"/>
              <a:chOff x="975367" y="1574283"/>
              <a:chExt cx="10241265" cy="4518108"/>
            </a:xfrm>
          </p:grpSpPr>
          <p:grpSp>
            <p:nvGrpSpPr>
              <p:cNvPr id="19" name="Group 18">
                <a:extLst>
                  <a:ext uri="{FF2B5EF4-FFF2-40B4-BE49-F238E27FC236}">
                    <a16:creationId xmlns:a16="http://schemas.microsoft.com/office/drawing/2014/main" id="{D7C10F0B-DDF7-90B3-F9F5-793393196700}"/>
                  </a:ext>
                </a:extLst>
              </p:cNvPr>
              <p:cNvGrpSpPr/>
              <p:nvPr/>
            </p:nvGrpSpPr>
            <p:grpSpPr>
              <a:xfrm>
                <a:off x="975367" y="2487947"/>
                <a:ext cx="10241265" cy="3604444"/>
                <a:chOff x="964286" y="1374818"/>
                <a:chExt cx="10241265" cy="4195861"/>
              </a:xfrm>
            </p:grpSpPr>
            <p:grpSp>
              <p:nvGrpSpPr>
                <p:cNvPr id="13" name="Group 12">
                  <a:extLst>
                    <a:ext uri="{FF2B5EF4-FFF2-40B4-BE49-F238E27FC236}">
                      <a16:creationId xmlns:a16="http://schemas.microsoft.com/office/drawing/2014/main" id="{FDC725F1-4F69-7D77-BCA6-413F81CEE91A}"/>
                    </a:ext>
                  </a:extLst>
                </p:cNvPr>
                <p:cNvGrpSpPr/>
                <p:nvPr/>
              </p:nvGrpSpPr>
              <p:grpSpPr>
                <a:xfrm>
                  <a:off x="964286" y="1385313"/>
                  <a:ext cx="10163690" cy="3118566"/>
                  <a:chOff x="321427" y="2394064"/>
                  <a:chExt cx="10163690" cy="3118566"/>
                </a:xfrm>
              </p:grpSpPr>
              <p:sp>
                <p:nvSpPr>
                  <p:cNvPr id="9" name="Rectangle: Rounded Corners 8">
                    <a:extLst>
                      <a:ext uri="{FF2B5EF4-FFF2-40B4-BE49-F238E27FC236}">
                        <a16:creationId xmlns:a16="http://schemas.microsoft.com/office/drawing/2014/main" id="{BC8D4482-1716-E8FF-3554-0D26044C7E93}"/>
                      </a:ext>
                    </a:extLst>
                  </p:cNvPr>
                  <p:cNvSpPr/>
                  <p:nvPr/>
                </p:nvSpPr>
                <p:spPr>
                  <a:xfrm>
                    <a:off x="321427" y="4519259"/>
                    <a:ext cx="10141527" cy="993371"/>
                  </a:xfrm>
                  <a:prstGeom prst="roundRect">
                    <a:avLst/>
                  </a:prstGeom>
                  <a:solidFill>
                    <a:schemeClr val="tx2">
                      <a:alpha val="13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Rounded Corners 7">
                    <a:extLst>
                      <a:ext uri="{FF2B5EF4-FFF2-40B4-BE49-F238E27FC236}">
                        <a16:creationId xmlns:a16="http://schemas.microsoft.com/office/drawing/2014/main" id="{5CF70F05-832D-E2DF-93F5-238D9D577F8A}"/>
                      </a:ext>
                    </a:extLst>
                  </p:cNvPr>
                  <p:cNvSpPr/>
                  <p:nvPr/>
                </p:nvSpPr>
                <p:spPr>
                  <a:xfrm>
                    <a:off x="343590" y="3460864"/>
                    <a:ext cx="10141527" cy="993371"/>
                  </a:xfrm>
                  <a:prstGeom prst="roundRect">
                    <a:avLst/>
                  </a:prstGeom>
                  <a:solidFill>
                    <a:schemeClr val="accent3">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Rounded Corners 6">
                    <a:extLst>
                      <a:ext uri="{FF2B5EF4-FFF2-40B4-BE49-F238E27FC236}">
                        <a16:creationId xmlns:a16="http://schemas.microsoft.com/office/drawing/2014/main" id="{2F533569-0BB4-5AC3-D4F0-743DD52940B8}"/>
                      </a:ext>
                    </a:extLst>
                  </p:cNvPr>
                  <p:cNvSpPr/>
                  <p:nvPr/>
                </p:nvSpPr>
                <p:spPr>
                  <a:xfrm>
                    <a:off x="332509" y="2394064"/>
                    <a:ext cx="10141527" cy="993371"/>
                  </a:xfrm>
                  <a:prstGeom prst="roundRect">
                    <a:avLst/>
                  </a:prstGeom>
                  <a:solidFill>
                    <a:schemeClr val="accent5">
                      <a:lumMod val="40000"/>
                      <a:lumOff val="60000"/>
                      <a:alpha val="13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0" name="Rectangle: Rounded Corners 9">
                    <a:extLst>
                      <a:ext uri="{FF2B5EF4-FFF2-40B4-BE49-F238E27FC236}">
                        <a16:creationId xmlns:a16="http://schemas.microsoft.com/office/drawing/2014/main" id="{962199AA-7FF2-E1BB-B034-424EE7295D56}"/>
                      </a:ext>
                    </a:extLst>
                  </p:cNvPr>
                  <p:cNvSpPr/>
                  <p:nvPr/>
                </p:nvSpPr>
                <p:spPr>
                  <a:xfrm>
                    <a:off x="573578" y="2585258"/>
                    <a:ext cx="1458422" cy="640080"/>
                  </a:xfrm>
                  <a:prstGeom prst="roundRect">
                    <a:avLst/>
                  </a:prstGeom>
                  <a:solidFill>
                    <a:srgbClr val="4354AB"/>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Facilitating Organisation</a:t>
                    </a:r>
                  </a:p>
                </p:txBody>
              </p:sp>
              <p:sp>
                <p:nvSpPr>
                  <p:cNvPr id="11" name="Rectangle: Rounded Corners 10">
                    <a:extLst>
                      <a:ext uri="{FF2B5EF4-FFF2-40B4-BE49-F238E27FC236}">
                        <a16:creationId xmlns:a16="http://schemas.microsoft.com/office/drawing/2014/main" id="{FBD81362-9A5C-1669-54FC-4CF252D2DE6B}"/>
                      </a:ext>
                    </a:extLst>
                  </p:cNvPr>
                  <p:cNvSpPr/>
                  <p:nvPr/>
                </p:nvSpPr>
                <p:spPr>
                  <a:xfrm>
                    <a:off x="573578" y="3621274"/>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Facilitating Officer</a:t>
                    </a:r>
                  </a:p>
                </p:txBody>
              </p:sp>
              <p:sp>
                <p:nvSpPr>
                  <p:cNvPr id="12" name="Rectangle: Rounded Corners 11">
                    <a:extLst>
                      <a:ext uri="{FF2B5EF4-FFF2-40B4-BE49-F238E27FC236}">
                        <a16:creationId xmlns:a16="http://schemas.microsoft.com/office/drawing/2014/main" id="{462F4D88-6913-3698-796F-961942A08040}"/>
                      </a:ext>
                    </a:extLst>
                  </p:cNvPr>
                  <p:cNvSpPr/>
                  <p:nvPr/>
                </p:nvSpPr>
                <p:spPr>
                  <a:xfrm>
                    <a:off x="584659" y="4671448"/>
                    <a:ext cx="1458422" cy="640080"/>
                  </a:xfrm>
                  <a:prstGeom prst="roundRect">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LCRCA Executive Sponsor</a:t>
                    </a:r>
                  </a:p>
                </p:txBody>
              </p:sp>
            </p:grpSp>
            <p:sp>
              <p:nvSpPr>
                <p:cNvPr id="4" name="Rectangle: Rounded Corners 3">
                  <a:extLst>
                    <a:ext uri="{FF2B5EF4-FFF2-40B4-BE49-F238E27FC236}">
                      <a16:creationId xmlns:a16="http://schemas.microsoft.com/office/drawing/2014/main" id="{3BCC1D54-8133-4D60-CA2E-B9982C461340}"/>
                    </a:ext>
                  </a:extLst>
                </p:cNvPr>
                <p:cNvSpPr/>
                <p:nvPr/>
              </p:nvSpPr>
              <p:spPr>
                <a:xfrm>
                  <a:off x="2685941" y="1374818"/>
                  <a:ext cx="8430954" cy="9933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effectLst/>
                      <a:latin typeface="Arial" panose="020B0604020202020204" pitchFamily="34" charset="0"/>
                      <a:ea typeface="Calibri" panose="020F0502020204030204" pitchFamily="34" charset="0"/>
                    </a:rPr>
                    <a:t>Each panel will be supported by a community organisation external to the Combined Authority. The community organisation will work directly with panel chairs to set meeting dates, arrange agendas and record and disseminate minutes. The community organisation will act as the point of contact between the panel and the Combined Authority. </a:t>
                  </a:r>
                </a:p>
              </p:txBody>
            </p:sp>
            <p:sp>
              <p:nvSpPr>
                <p:cNvPr id="14" name="Rectangle: Rounded Corners 13">
                  <a:extLst>
                    <a:ext uri="{FF2B5EF4-FFF2-40B4-BE49-F238E27FC236}">
                      <a16:creationId xmlns:a16="http://schemas.microsoft.com/office/drawing/2014/main" id="{0A51D031-EE72-15E6-8C01-FEAB6E5C9BA0}"/>
                    </a:ext>
                  </a:extLst>
                </p:cNvPr>
                <p:cNvSpPr/>
                <p:nvPr/>
              </p:nvSpPr>
              <p:spPr>
                <a:xfrm>
                  <a:off x="2774597" y="2428395"/>
                  <a:ext cx="8430954" cy="9933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effectLst/>
                      <a:latin typeface="Arial" panose="020B0604020202020204" pitchFamily="34" charset="0"/>
                      <a:ea typeface="Calibri" panose="020F0502020204030204" pitchFamily="34" charset="0"/>
                    </a:rPr>
                    <a:t>Each community organisation will assign a designated officer to support the facilitation of the Equality Panels. This involves workin</a:t>
                  </a:r>
                  <a:r>
                    <a:rPr lang="en-GB" sz="1200" dirty="0">
                      <a:solidFill>
                        <a:schemeClr val="tx1"/>
                      </a:solidFill>
                      <a:latin typeface="Arial" panose="020B0604020202020204" pitchFamily="34" charset="0"/>
                      <a:ea typeface="Calibri" panose="020F0502020204030204" pitchFamily="34" charset="0"/>
                    </a:rPr>
                    <a:t>g with the Panel Chairs to arrange meetings, coordinate agendas and report and disseminate meeting minutes. These colleagues will act as point of contact for the individual Equality Panels</a:t>
                  </a:r>
                  <a:r>
                    <a:rPr lang="en-GB" sz="1200" dirty="0">
                      <a:solidFill>
                        <a:schemeClr val="tx1"/>
                      </a:solidFill>
                      <a:effectLst/>
                      <a:latin typeface="Arial" panose="020B0604020202020204" pitchFamily="34" charset="0"/>
                      <a:ea typeface="Calibri" panose="020F0502020204030204" pitchFamily="34" charset="0"/>
                    </a:rPr>
                    <a:t> and liaise directly with the </a:t>
                  </a:r>
                </a:p>
                <a:p>
                  <a:pPr algn="ctr"/>
                  <a:r>
                    <a:rPr lang="en-GB" sz="1200" dirty="0">
                      <a:solidFill>
                        <a:schemeClr val="tx1"/>
                      </a:solidFill>
                      <a:effectLst/>
                      <a:latin typeface="Arial" panose="020B0604020202020204" pitchFamily="34" charset="0"/>
                      <a:ea typeface="Calibri" panose="020F0502020204030204" pitchFamily="34" charset="0"/>
                    </a:rPr>
                    <a:t>LCRCA Equality Panel Coordinator. </a:t>
                  </a:r>
                </a:p>
              </p:txBody>
            </p:sp>
            <p:sp>
              <p:nvSpPr>
                <p:cNvPr id="16" name="Rectangle: Rounded Corners 15">
                  <a:extLst>
                    <a:ext uri="{FF2B5EF4-FFF2-40B4-BE49-F238E27FC236}">
                      <a16:creationId xmlns:a16="http://schemas.microsoft.com/office/drawing/2014/main" id="{25CD3A85-6299-965B-54F4-12D912485A5D}"/>
                    </a:ext>
                  </a:extLst>
                </p:cNvPr>
                <p:cNvSpPr/>
                <p:nvPr/>
              </p:nvSpPr>
              <p:spPr>
                <a:xfrm>
                  <a:off x="2674859" y="3516493"/>
                  <a:ext cx="8430954" cy="9933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effectLst/>
                      <a:latin typeface="Arial" panose="020B0604020202020204" pitchFamily="34" charset="0"/>
                      <a:ea typeface="Calibri" panose="020F0502020204030204" pitchFamily="34" charset="0"/>
                    </a:rPr>
                    <a:t>Each Panel will be supported by an Executive Sponsor whose role is to provide strategic direction and guidance to the panels and act as a point of escalation within the Combined Authority when required. Panels will report to the Combined Authority through the Executive Sponsor and Panel Coordinator on a regular basis. The Executive Sponsor will be available to attend panel meetings as required.</a:t>
                  </a:r>
                  <a:endParaRPr lang="en-GB" sz="1200" dirty="0">
                    <a:solidFill>
                      <a:schemeClr val="tx1"/>
                    </a:solidFill>
                    <a:effectLst/>
                    <a:latin typeface="Arial" panose="020B0604020202020204" pitchFamily="34" charset="0"/>
                    <a:ea typeface="Calibri" panose="020F0502020204030204" pitchFamily="34" charset="0"/>
                  </a:endParaRPr>
                </a:p>
              </p:txBody>
            </p:sp>
            <p:grpSp>
              <p:nvGrpSpPr>
                <p:cNvPr id="18" name="Group 17">
                  <a:extLst>
                    <a:ext uri="{FF2B5EF4-FFF2-40B4-BE49-F238E27FC236}">
                      <a16:creationId xmlns:a16="http://schemas.microsoft.com/office/drawing/2014/main" id="{1B92A4ED-0528-0DFC-85D3-B4C90DDFEE7A}"/>
                    </a:ext>
                  </a:extLst>
                </p:cNvPr>
                <p:cNvGrpSpPr/>
                <p:nvPr/>
              </p:nvGrpSpPr>
              <p:grpSpPr>
                <a:xfrm>
                  <a:off x="975367" y="4553590"/>
                  <a:ext cx="10141527" cy="1017089"/>
                  <a:chOff x="975367" y="4565708"/>
                  <a:chExt cx="10141527" cy="1017089"/>
                </a:xfrm>
              </p:grpSpPr>
              <p:sp>
                <p:nvSpPr>
                  <p:cNvPr id="2" name="Rectangle: Rounded Corners 1">
                    <a:extLst>
                      <a:ext uri="{FF2B5EF4-FFF2-40B4-BE49-F238E27FC236}">
                        <a16:creationId xmlns:a16="http://schemas.microsoft.com/office/drawing/2014/main" id="{CB2A97AB-8CBF-BD3C-F3F8-F03758727114}"/>
                      </a:ext>
                    </a:extLst>
                  </p:cNvPr>
                  <p:cNvSpPr/>
                  <p:nvPr/>
                </p:nvSpPr>
                <p:spPr>
                  <a:xfrm>
                    <a:off x="975367" y="4589426"/>
                    <a:ext cx="10141527" cy="993371"/>
                  </a:xfrm>
                  <a:prstGeom prst="roundRect">
                    <a:avLst/>
                  </a:prstGeom>
                  <a:solidFill>
                    <a:schemeClr val="accent5">
                      <a:lumMod val="40000"/>
                      <a:lumOff val="60000"/>
                      <a:alpha val="13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Rounded Corners 2">
                    <a:extLst>
                      <a:ext uri="{FF2B5EF4-FFF2-40B4-BE49-F238E27FC236}">
                        <a16:creationId xmlns:a16="http://schemas.microsoft.com/office/drawing/2014/main" id="{AB360A19-2AFA-2922-8699-CB7FE2F27A2F}"/>
                      </a:ext>
                    </a:extLst>
                  </p:cNvPr>
                  <p:cNvSpPr/>
                  <p:nvPr/>
                </p:nvSpPr>
                <p:spPr>
                  <a:xfrm>
                    <a:off x="1216437" y="4758157"/>
                    <a:ext cx="1458422" cy="64008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LCRCA Equality Panel Coordinator</a:t>
                    </a:r>
                  </a:p>
                </p:txBody>
              </p:sp>
              <p:sp>
                <p:nvSpPr>
                  <p:cNvPr id="17" name="Rectangle: Rounded Corners 16">
                    <a:extLst>
                      <a:ext uri="{FF2B5EF4-FFF2-40B4-BE49-F238E27FC236}">
                        <a16:creationId xmlns:a16="http://schemas.microsoft.com/office/drawing/2014/main" id="{0A7EC717-B399-E931-5008-999A9CA47CDA}"/>
                      </a:ext>
                    </a:extLst>
                  </p:cNvPr>
                  <p:cNvSpPr/>
                  <p:nvPr/>
                </p:nvSpPr>
                <p:spPr>
                  <a:xfrm>
                    <a:off x="2544609" y="4565708"/>
                    <a:ext cx="8430954" cy="9933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effectLst/>
                        <a:latin typeface="Arial" panose="020B0604020202020204" pitchFamily="34" charset="0"/>
                        <a:ea typeface="Calibri" panose="020F0502020204030204" pitchFamily="34" charset="0"/>
                      </a:rPr>
                      <a:t>The Equality Panel Coordinator </a:t>
                    </a:r>
                    <a:r>
                      <a:rPr lang="en-GB" sz="1200" dirty="0">
                        <a:solidFill>
                          <a:schemeClr val="tx1"/>
                        </a:solidFill>
                        <a:latin typeface="Arial" panose="020B0604020202020204" pitchFamily="34" charset="0"/>
                        <a:ea typeface="Calibri" panose="020F0502020204030204" pitchFamily="34" charset="0"/>
                      </a:rPr>
                      <a:t>will facilitate the day-to-day running of the Equality Panels. This will involve liaising with the Facilitating Organisation and designated Officer, supporting Executive Sponsors and providing Equality Panel progress updates to LCRCA Corporate Development and Delivery team and key forums.</a:t>
                    </a:r>
                    <a:endParaRPr lang="en-GB" sz="1200" dirty="0">
                      <a:solidFill>
                        <a:schemeClr val="tx1"/>
                      </a:solidFill>
                      <a:effectLst/>
                      <a:latin typeface="Arial" panose="020B0604020202020204" pitchFamily="34" charset="0"/>
                      <a:ea typeface="Calibri" panose="020F0502020204030204" pitchFamily="34" charset="0"/>
                    </a:endParaRPr>
                  </a:p>
                </p:txBody>
              </p:sp>
            </p:grpSp>
          </p:grpSp>
          <p:sp>
            <p:nvSpPr>
              <p:cNvPr id="5" name="Rectangle: Rounded Corners 4">
                <a:extLst>
                  <a:ext uri="{FF2B5EF4-FFF2-40B4-BE49-F238E27FC236}">
                    <a16:creationId xmlns:a16="http://schemas.microsoft.com/office/drawing/2014/main" id="{C42B4B88-25A5-D581-C5F1-7597AC6C64EB}"/>
                  </a:ext>
                </a:extLst>
              </p:cNvPr>
              <p:cNvSpPr/>
              <p:nvPr/>
            </p:nvSpPr>
            <p:spPr>
              <a:xfrm>
                <a:off x="975367" y="1574283"/>
                <a:ext cx="10141527" cy="853353"/>
              </a:xfrm>
              <a:prstGeom prst="roundRect">
                <a:avLst/>
              </a:prstGeom>
              <a:solidFill>
                <a:schemeClr val="accent3">
                  <a:alpha val="13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Rounded Corners 5">
                <a:extLst>
                  <a:ext uri="{FF2B5EF4-FFF2-40B4-BE49-F238E27FC236}">
                    <a16:creationId xmlns:a16="http://schemas.microsoft.com/office/drawing/2014/main" id="{3E0D3665-A74B-F92F-B793-779978633643}"/>
                  </a:ext>
                </a:extLst>
              </p:cNvPr>
              <p:cNvSpPr/>
              <p:nvPr/>
            </p:nvSpPr>
            <p:spPr>
              <a:xfrm>
                <a:off x="1216437" y="1743014"/>
                <a:ext cx="1458422" cy="549859"/>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LCRCA Equality Panel Chairs and Co-Chairs</a:t>
                </a:r>
              </a:p>
            </p:txBody>
          </p:sp>
        </p:grpSp>
        <p:sp>
          <p:nvSpPr>
            <p:cNvPr id="15" name="Rectangle: Rounded Corners 14">
              <a:extLst>
                <a:ext uri="{FF2B5EF4-FFF2-40B4-BE49-F238E27FC236}">
                  <a16:creationId xmlns:a16="http://schemas.microsoft.com/office/drawing/2014/main" id="{4001341F-5137-7CB3-F4F6-AC67998D7270}"/>
                </a:ext>
              </a:extLst>
            </p:cNvPr>
            <p:cNvSpPr/>
            <p:nvPr/>
          </p:nvSpPr>
          <p:spPr>
            <a:xfrm>
              <a:off x="2674859" y="1566368"/>
              <a:ext cx="8430954" cy="8533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effectLst/>
                  <a:latin typeface="Arial" panose="020B0604020202020204" pitchFamily="34" charset="0"/>
                  <a:ea typeface="Calibri" panose="020F0502020204030204" pitchFamily="34" charset="0"/>
                </a:rPr>
                <a:t>A Chair and Co-chair will be elected for each panel-by-panel members. The Chairs will play a key role in steering panel discussions during meetings, setting the priorities for the panel and supporting the panel to meet the priorities. The Chair roles will be reviewed every 12 months and confirmed by panel member vote. </a:t>
              </a:r>
            </a:p>
          </p:txBody>
        </p:sp>
      </p:grpSp>
    </p:spTree>
    <p:extLst>
      <p:ext uri="{BB962C8B-B14F-4D97-AF65-F5344CB8AC3E}">
        <p14:creationId xmlns:p14="http://schemas.microsoft.com/office/powerpoint/2010/main" val="281134458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60149F-BC51-BE12-2858-AA92583F7B40}"/>
              </a:ext>
            </a:extLst>
          </p:cNvPr>
          <p:cNvSpPr/>
          <p:nvPr/>
        </p:nvSpPr>
        <p:spPr>
          <a:xfrm>
            <a:off x="969815" y="1915753"/>
            <a:ext cx="10141527" cy="993371"/>
          </a:xfrm>
          <a:prstGeom prst="roundRect">
            <a:avLst/>
          </a:prstGeom>
          <a:solidFill>
            <a:schemeClr val="accent3">
              <a:alpha val="13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7" name="Title 11">
            <a:extLst>
              <a:ext uri="{FF2B5EF4-FFF2-40B4-BE49-F238E27FC236}">
                <a16:creationId xmlns:a16="http://schemas.microsoft.com/office/drawing/2014/main" id="{A6BB24B6-0973-BFB4-6CB7-9D175BE32184}"/>
              </a:ext>
            </a:extLst>
          </p:cNvPr>
          <p:cNvSpPr>
            <a:spLocks noGrp="1"/>
          </p:cNvSpPr>
          <p:nvPr>
            <p:ph type="title"/>
          </p:nvPr>
        </p:nvSpPr>
        <p:spPr>
          <a:xfrm>
            <a:off x="495737" y="262961"/>
            <a:ext cx="7611813" cy="853352"/>
          </a:xfrm>
        </p:spPr>
        <p:txBody>
          <a:bodyPr/>
          <a:lstStyle/>
          <a:p>
            <a:r>
              <a:rPr lang="en-GB" sz="2800" b="0" dirty="0">
                <a:latin typeface="Arial" panose="020B0604020202020204" pitchFamily="34" charset="0"/>
                <a:cs typeface="Arial" panose="020B0604020202020204" pitchFamily="34" charset="0"/>
              </a:rPr>
              <a:t>Equality Panel Coordination 2023/24</a:t>
            </a:r>
          </a:p>
        </p:txBody>
      </p:sp>
      <p:pic>
        <p:nvPicPr>
          <p:cNvPr id="108" name="Picture 107" descr="A black background with white text&#10;&#10;Description automatically generated with low confidence">
            <a:extLst>
              <a:ext uri="{FF2B5EF4-FFF2-40B4-BE49-F238E27FC236}">
                <a16:creationId xmlns:a16="http://schemas.microsoft.com/office/drawing/2014/main" id="{E800D057-F372-CF40-B875-6F8C9D08938E}"/>
              </a:ext>
            </a:extLst>
          </p:cNvPr>
          <p:cNvPicPr>
            <a:picLocks noChangeAspect="1"/>
          </p:cNvPicPr>
          <p:nvPr/>
        </p:nvPicPr>
        <p:blipFill>
          <a:blip r:embed="rId3"/>
          <a:stretch>
            <a:fillRect/>
          </a:stretch>
        </p:blipFill>
        <p:spPr>
          <a:xfrm>
            <a:off x="7506585" y="354435"/>
            <a:ext cx="3864889" cy="761878"/>
          </a:xfrm>
          <a:prstGeom prst="rect">
            <a:avLst/>
          </a:prstGeom>
        </p:spPr>
      </p:pic>
      <p:grpSp>
        <p:nvGrpSpPr>
          <p:cNvPr id="13" name="Group 12">
            <a:extLst>
              <a:ext uri="{FF2B5EF4-FFF2-40B4-BE49-F238E27FC236}">
                <a16:creationId xmlns:a16="http://schemas.microsoft.com/office/drawing/2014/main" id="{FDC725F1-4F69-7D77-BCA6-413F81CEE91A}"/>
              </a:ext>
            </a:extLst>
          </p:cNvPr>
          <p:cNvGrpSpPr/>
          <p:nvPr/>
        </p:nvGrpSpPr>
        <p:grpSpPr>
          <a:xfrm>
            <a:off x="969815" y="793095"/>
            <a:ext cx="10144297" cy="5418667"/>
            <a:chOff x="340819" y="719666"/>
            <a:chExt cx="10144297" cy="5418667"/>
          </a:xfrm>
        </p:grpSpPr>
        <p:sp>
          <p:nvSpPr>
            <p:cNvPr id="9" name="Rectangle: Rounded Corners 8">
              <a:extLst>
                <a:ext uri="{FF2B5EF4-FFF2-40B4-BE49-F238E27FC236}">
                  <a16:creationId xmlns:a16="http://schemas.microsoft.com/office/drawing/2014/main" id="{BC8D4482-1716-E8FF-3554-0D26044C7E93}"/>
                </a:ext>
              </a:extLst>
            </p:cNvPr>
            <p:cNvSpPr/>
            <p:nvPr/>
          </p:nvSpPr>
          <p:spPr>
            <a:xfrm>
              <a:off x="343589" y="5081514"/>
              <a:ext cx="10141527" cy="993371"/>
            </a:xfrm>
            <a:prstGeom prst="roundRect">
              <a:avLst/>
            </a:prstGeom>
            <a:solidFill>
              <a:schemeClr val="tx2">
                <a:alpha val="13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Rounded Corners 7">
              <a:extLst>
                <a:ext uri="{FF2B5EF4-FFF2-40B4-BE49-F238E27FC236}">
                  <a16:creationId xmlns:a16="http://schemas.microsoft.com/office/drawing/2014/main" id="{5CF70F05-832D-E2DF-93F5-238D9D577F8A}"/>
                </a:ext>
              </a:extLst>
            </p:cNvPr>
            <p:cNvSpPr/>
            <p:nvPr/>
          </p:nvSpPr>
          <p:spPr>
            <a:xfrm>
              <a:off x="340821" y="4006403"/>
              <a:ext cx="10141527" cy="993371"/>
            </a:xfrm>
            <a:prstGeom prst="roundRect">
              <a:avLst/>
            </a:prstGeom>
            <a:solidFill>
              <a:schemeClr val="accent3">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Rounded Corners 6">
              <a:extLst>
                <a:ext uri="{FF2B5EF4-FFF2-40B4-BE49-F238E27FC236}">
                  <a16:creationId xmlns:a16="http://schemas.microsoft.com/office/drawing/2014/main" id="{2F533569-0BB4-5AC3-D4F0-743DD52940B8}"/>
                </a:ext>
              </a:extLst>
            </p:cNvPr>
            <p:cNvSpPr/>
            <p:nvPr/>
          </p:nvSpPr>
          <p:spPr>
            <a:xfrm>
              <a:off x="340819" y="2931292"/>
              <a:ext cx="10141527" cy="993371"/>
            </a:xfrm>
            <a:prstGeom prst="roundRect">
              <a:avLst/>
            </a:prstGeom>
            <a:solidFill>
              <a:schemeClr val="accent5">
                <a:lumMod val="40000"/>
                <a:lumOff val="60000"/>
                <a:alpha val="13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5" name="Diagram 4">
              <a:extLst>
                <a:ext uri="{FF2B5EF4-FFF2-40B4-BE49-F238E27FC236}">
                  <a16:creationId xmlns:a16="http://schemas.microsoft.com/office/drawing/2014/main" id="{CC2E7B6A-E4DD-662C-F268-034C539A7058}"/>
                </a:ext>
              </a:extLst>
            </p:cNvPr>
            <p:cNvGraphicFramePr/>
            <p:nvPr>
              <p:extLst>
                <p:ext uri="{D42A27DB-BD31-4B8C-83A1-F6EECF244321}">
                  <p14:modId xmlns:p14="http://schemas.microsoft.com/office/powerpoint/2010/main" val="285211390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ectangle: Rounded Corners 9">
              <a:extLst>
                <a:ext uri="{FF2B5EF4-FFF2-40B4-BE49-F238E27FC236}">
                  <a16:creationId xmlns:a16="http://schemas.microsoft.com/office/drawing/2014/main" id="{962199AA-7FF2-E1BB-B034-424EE7295D56}"/>
                </a:ext>
              </a:extLst>
            </p:cNvPr>
            <p:cNvSpPr/>
            <p:nvPr/>
          </p:nvSpPr>
          <p:spPr>
            <a:xfrm>
              <a:off x="581888" y="3122486"/>
              <a:ext cx="1458422" cy="640080"/>
            </a:xfrm>
            <a:prstGeom prst="roundRect">
              <a:avLst/>
            </a:prstGeom>
            <a:solidFill>
              <a:srgbClr val="4354AB"/>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Facilitating Organisation 2023/24</a:t>
              </a:r>
            </a:p>
          </p:txBody>
        </p:sp>
        <p:sp>
          <p:nvSpPr>
            <p:cNvPr id="11" name="Rectangle: Rounded Corners 10">
              <a:extLst>
                <a:ext uri="{FF2B5EF4-FFF2-40B4-BE49-F238E27FC236}">
                  <a16:creationId xmlns:a16="http://schemas.microsoft.com/office/drawing/2014/main" id="{FBD81362-9A5C-1669-54FC-4CF252D2DE6B}"/>
                </a:ext>
              </a:extLst>
            </p:cNvPr>
            <p:cNvSpPr/>
            <p:nvPr/>
          </p:nvSpPr>
          <p:spPr>
            <a:xfrm>
              <a:off x="570809" y="4166813"/>
              <a:ext cx="1458422"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Facilitating Officer 2023/24</a:t>
              </a:r>
            </a:p>
          </p:txBody>
        </p:sp>
        <p:sp>
          <p:nvSpPr>
            <p:cNvPr id="12" name="Rectangle: Rounded Corners 11">
              <a:extLst>
                <a:ext uri="{FF2B5EF4-FFF2-40B4-BE49-F238E27FC236}">
                  <a16:creationId xmlns:a16="http://schemas.microsoft.com/office/drawing/2014/main" id="{462F4D88-6913-3698-796F-961942A08040}"/>
                </a:ext>
              </a:extLst>
            </p:cNvPr>
            <p:cNvSpPr/>
            <p:nvPr/>
          </p:nvSpPr>
          <p:spPr>
            <a:xfrm>
              <a:off x="581890" y="5216987"/>
              <a:ext cx="1458422" cy="640080"/>
            </a:xfrm>
            <a:prstGeom prst="roundRect">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LCRCA Executive Sponsor 2023/24</a:t>
              </a:r>
            </a:p>
          </p:txBody>
        </p:sp>
      </p:grpSp>
      <p:sp>
        <p:nvSpPr>
          <p:cNvPr id="15" name="Rectangle: Rounded Corners 14">
            <a:extLst>
              <a:ext uri="{FF2B5EF4-FFF2-40B4-BE49-F238E27FC236}">
                <a16:creationId xmlns:a16="http://schemas.microsoft.com/office/drawing/2014/main" id="{7DB8A5D4-5B1A-D1AF-5D81-DBF8805F58C0}"/>
              </a:ext>
            </a:extLst>
          </p:cNvPr>
          <p:cNvSpPr/>
          <p:nvPr/>
        </p:nvSpPr>
        <p:spPr>
          <a:xfrm>
            <a:off x="969815" y="6206984"/>
            <a:ext cx="10141527" cy="560133"/>
          </a:xfrm>
          <a:prstGeom prst="roundRect">
            <a:avLst/>
          </a:prstGeom>
          <a:solidFill>
            <a:schemeClr val="accent5">
              <a:lumMod val="60000"/>
              <a:lumOff val="40000"/>
              <a:alpha val="5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Paula Ellis, LCRCA Equality Panel Coordinator</a:t>
            </a:r>
          </a:p>
        </p:txBody>
      </p:sp>
      <p:sp>
        <p:nvSpPr>
          <p:cNvPr id="3" name="Rectangle: Rounded Corners 2">
            <a:extLst>
              <a:ext uri="{FF2B5EF4-FFF2-40B4-BE49-F238E27FC236}">
                <a16:creationId xmlns:a16="http://schemas.microsoft.com/office/drawing/2014/main" id="{1EC8524D-3EA7-92BB-59B4-7D150CE921B6}"/>
              </a:ext>
            </a:extLst>
          </p:cNvPr>
          <p:cNvSpPr/>
          <p:nvPr/>
        </p:nvSpPr>
        <p:spPr>
          <a:xfrm>
            <a:off x="1210884" y="2106947"/>
            <a:ext cx="1458422" cy="640080"/>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Panel Chair and Co-Chair 2023/24</a:t>
            </a:r>
          </a:p>
        </p:txBody>
      </p:sp>
    </p:spTree>
    <p:extLst>
      <p:ext uri="{BB962C8B-B14F-4D97-AF65-F5344CB8AC3E}">
        <p14:creationId xmlns:p14="http://schemas.microsoft.com/office/powerpoint/2010/main" val="315858237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Custom 59">
      <a:dk1>
        <a:srgbClr val="000000"/>
      </a:dk1>
      <a:lt1>
        <a:sysClr val="window" lastClr="FFFFFF"/>
      </a:lt1>
      <a:dk2>
        <a:srgbClr val="8439BD"/>
      </a:dk2>
      <a:lt2>
        <a:srgbClr val="FFFFFF"/>
      </a:lt2>
      <a:accent1>
        <a:srgbClr val="0EABB7"/>
      </a:accent1>
      <a:accent2>
        <a:srgbClr val="4868E5"/>
      </a:accent2>
      <a:accent3>
        <a:srgbClr val="20A472"/>
      </a:accent3>
      <a:accent4>
        <a:srgbClr val="B13DC8"/>
      </a:accent4>
      <a:accent5>
        <a:srgbClr val="172DA6"/>
      </a:accent5>
      <a:accent6>
        <a:srgbClr val="00B0F0"/>
      </a:accent6>
      <a:hlink>
        <a:srgbClr val="00B0F0"/>
      </a:hlink>
      <a:folHlink>
        <a:srgbClr val="B036B3"/>
      </a:folHlink>
    </a:clrScheme>
    <a:fontScheme name="Custom 26">
      <a:majorFont>
        <a:latin typeface="Speak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8672_TF56610394_Win32" id="{70954F72-EC2F-434E-86D2-4AA840B92390}" vid="{E25FF59F-AE5B-4E32-BEA4-71161133B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0D79FFD3CF59489C86D58B522637CE" ma:contentTypeVersion="19" ma:contentTypeDescription="Create a new document." ma:contentTypeScope="" ma:versionID="ff7023a39b84711825633cde95e554b3">
  <xsd:schema xmlns:xsd="http://www.w3.org/2001/XMLSchema" xmlns:xs="http://www.w3.org/2001/XMLSchema" xmlns:p="http://schemas.microsoft.com/office/2006/metadata/properties" xmlns:ns2="4b547647-1e72-49d0-a3e1-b01fbef555f8" xmlns:ns3="367f3a81-2b04-415f-bdc4-8c6fcd95b204" xmlns:ns4="5655d435-b4cf-4dc3-bb48-9c5b684e75cb" targetNamespace="http://schemas.microsoft.com/office/2006/metadata/properties" ma:root="true" ma:fieldsID="b2ceef7866243e83834d7ae6c67df30e" ns2:_="" ns3:_="" ns4:_="">
    <xsd:import namespace="4b547647-1e72-49d0-a3e1-b01fbef555f8"/>
    <xsd:import namespace="367f3a81-2b04-415f-bdc4-8c6fcd95b204"/>
    <xsd:import namespace="5655d435-b4cf-4dc3-bb48-9c5b684e75c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Notes" minOccurs="0"/>
                <xsd:element ref="ns2:MediaServiceObjectDetectorVersions" minOccurs="0"/>
                <xsd:element ref="ns2:CopyrightIn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47647-1e72-49d0-a3e1-b01fbef555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baec11d-c73a-4c0b-be9b-b3f45a7f0e21" ma:termSetId="09814cd3-568e-fe90-9814-8d621ff8fb84" ma:anchorId="fba54fb3-c3e1-fe81-a776-ca4b69148c4d" ma:open="true" ma:isKeyword="false">
      <xsd:complexType>
        <xsd:sequence>
          <xsd:element ref="pc:Terms" minOccurs="0" maxOccurs="1"/>
        </xsd:sequence>
      </xsd:complexType>
    </xsd:element>
    <xsd:element name="Notes" ma:index="24" nillable="true" ma:displayName="Notes" ma:format="Dropdown" ma:internalName="Notes">
      <xsd:simpleType>
        <xsd:restriction base="dms:Text">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CopyrightInformation" ma:index="26" nillable="true" ma:displayName="Copyright Information " ma:format="Dropdown" ma:internalName="CopyrightInforma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7f3a81-2b04-415f-bdc4-8c6fcd95b20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55d435-b4cf-4dc3-bb48-9c5b684e75c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737a9fd-7736-4776-bdf4-93588b66e4cd}" ma:internalName="TaxCatchAll" ma:showField="CatchAllData" ma:web="367f3a81-2b04-415f-bdc4-8c6fcd95b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b547647-1e72-49d0-a3e1-b01fbef555f8">
      <Terms xmlns="http://schemas.microsoft.com/office/infopath/2007/PartnerControls"/>
    </lcf76f155ced4ddcb4097134ff3c332f>
    <Notes xmlns="4b547647-1e72-49d0-a3e1-b01fbef555f8" xsi:nil="true"/>
    <CopyrightInformation xmlns="4b547647-1e72-49d0-a3e1-b01fbef555f8" xsi:nil="true"/>
    <TaxCatchAll xmlns="5655d435-b4cf-4dc3-bb48-9c5b684e75c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C57669-04B8-4525-AD48-D4BB14D970F2}"/>
</file>

<file path=customXml/itemProps2.xml><?xml version="1.0" encoding="utf-8"?>
<ds:datastoreItem xmlns:ds="http://schemas.openxmlformats.org/officeDocument/2006/customXml" ds:itemID="{CDDBB8D8-7D17-443E-9347-832591797196}">
  <ds:schemaRefs>
    <ds:schemaRef ds:uri="http://purl.org/dc/terms/"/>
    <ds:schemaRef ds:uri="http://schemas.openxmlformats.org/package/2006/metadata/core-properties"/>
    <ds:schemaRef ds:uri="http://schemas.microsoft.com/office/2006/documentManagement/types"/>
    <ds:schemaRef ds:uri="8868ad6b-6fcd-4d6d-84f8-2cbaa5bf6d53"/>
    <ds:schemaRef ds:uri="cb5837d5-f6f8-4c23-8dbf-7884f8719982"/>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 ds:uri="9a01fd32-25aa-4e74-8689-3eb6e6b62ebe"/>
    <ds:schemaRef ds:uri="d7bca1ae-2fab-4a71-9dbf-9053e85c9bb7"/>
  </ds:schemaRefs>
</ds:datastoreItem>
</file>

<file path=customXml/itemProps3.xml><?xml version="1.0" encoding="utf-8"?>
<ds:datastoreItem xmlns:ds="http://schemas.openxmlformats.org/officeDocument/2006/customXml" ds:itemID="{2688D74C-9A70-4718-9AB8-8279C0C41C91}">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Colour-coded organisation chart</Template>
  <TotalTime>2065</TotalTime>
  <Words>943</Words>
  <Application>Microsoft Office PowerPoint</Application>
  <PresentationFormat>Widescreen</PresentationFormat>
  <Paragraphs>365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 Light</vt:lpstr>
      <vt:lpstr>Calibri</vt:lpstr>
      <vt:lpstr>Speak Pro</vt:lpstr>
      <vt:lpstr>Office Theme</vt:lpstr>
      <vt:lpstr>LCRCA Structure</vt:lpstr>
      <vt:lpstr>LCRCA Structure</vt:lpstr>
      <vt:lpstr>Equality Panel Integration</vt:lpstr>
      <vt:lpstr>Equality Panel Integration</vt:lpstr>
      <vt:lpstr>LCRCA Positions of Responsibility</vt:lpstr>
      <vt:lpstr>Equality Panel Coordination</vt:lpstr>
      <vt:lpstr>Equality Panel Roles and Responsibilities</vt:lpstr>
      <vt:lpstr>Equality Panel Coordination 2023/24</vt:lpstr>
    </vt:vector>
  </TitlesOfParts>
  <Company>Liverpool City Region Combined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Panels Coordination Chart</dc:title>
  <dc:creator>Harwood, Holly</dc:creator>
  <cp:lastModifiedBy>Paula</cp:lastModifiedBy>
  <cp:revision>13</cp:revision>
  <dcterms:created xsi:type="dcterms:W3CDTF">2023-06-27T12:15:39Z</dcterms:created>
  <dcterms:modified xsi:type="dcterms:W3CDTF">2023-10-03T13:15:33Z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0x0101004FA8B83F6A5F884B9640B8E738C2AC9F</vt:lpwstr>
  </property>
</Properties>
</file>